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332" r:id="rId5"/>
    <p:sldId id="452" r:id="rId6"/>
    <p:sldId id="531" r:id="rId7"/>
    <p:sldId id="532" r:id="rId8"/>
    <p:sldId id="533" r:id="rId9"/>
    <p:sldId id="534" r:id="rId10"/>
    <p:sldId id="535" r:id="rId11"/>
    <p:sldId id="536" r:id="rId12"/>
    <p:sldId id="537" r:id="rId13"/>
    <p:sldId id="538" r:id="rId14"/>
    <p:sldId id="539" r:id="rId15"/>
    <p:sldId id="498" r:id="rId16"/>
    <p:sldId id="540" r:id="rId17"/>
    <p:sldId id="541" r:id="rId18"/>
    <p:sldId id="542" r:id="rId19"/>
    <p:sldId id="543" r:id="rId20"/>
    <p:sldId id="544" r:id="rId21"/>
    <p:sldId id="522" r:id="rId22"/>
    <p:sldId id="523" r:id="rId23"/>
    <p:sldId id="545" r:id="rId24"/>
    <p:sldId id="546" r:id="rId25"/>
    <p:sldId id="547" r:id="rId26"/>
    <p:sldId id="585" r:id="rId27"/>
    <p:sldId id="586" r:id="rId28"/>
    <p:sldId id="423" r:id="rId29"/>
    <p:sldId id="272" r:id="rId30"/>
  </p:sldIdLst>
  <p:sldSz cx="24384000" cy="13716000"/>
  <p:notesSz cx="6858000" cy="9144000"/>
  <p:embeddedFontLst>
    <p:embeddedFont>
      <p:font typeface="Cambria Math" panose="02040503050406030204" pitchFamily="18" charset="0"/>
      <p:regular r:id="rId32"/>
    </p:embeddedFont>
    <p:embeddedFont>
      <p:font typeface="OCRB" panose="020B0609020202020204" pitchFamily="49" charset="0"/>
      <p:regular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Open Sans ExtraBold" panose="020B0906030804020204" pitchFamily="34" charset="0"/>
      <p:bold r:id="rId38"/>
      <p:italic r:id="rId39"/>
      <p:boldItalic r:id="rId40"/>
    </p:embeddedFont>
    <p:embeddedFont>
      <p:font typeface="Open Sans Light" panose="020B0306030504020204" pitchFamily="34" charset="0"/>
      <p:regular r:id="rId41"/>
      <p:italic r:id="rId42"/>
    </p:embeddedFont>
    <p:embeddedFont>
      <p:font typeface="Open Sans Semibold" panose="020B0706030804020204" pitchFamily="34" charset="0"/>
      <p:bold r:id="rId43"/>
      <p:boldItalic r:id="rId44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4F93"/>
    <a:srgbClr val="5E5E5E"/>
    <a:srgbClr val="F5AF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F0AC7E-1F96-3D3B-6F22-E4A5D898AE7A}" v="1" dt="2023-11-25T14:07:29.655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Gaya Tema 1 - Aksen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5097" autoAdjust="0"/>
  </p:normalViewPr>
  <p:slideViewPr>
    <p:cSldViewPr snapToGrid="0" snapToObjects="1">
      <p:cViewPr varScale="1">
        <p:scale>
          <a:sx n="40" d="100"/>
          <a:sy n="40" d="100"/>
        </p:scale>
        <p:origin x="619" y="53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Indra" userId="S::felix.indra@binus.ac.id::9c176177-5e7f-49d1-b711-140cc48a3735" providerId="AD" clId="Web-{35F0AC7E-1F96-3D3B-6F22-E4A5D898AE7A}"/>
    <pc:docChg chg="modSld">
      <pc:chgData name="Felix Indra" userId="S::felix.indra@binus.ac.id::9c176177-5e7f-49d1-b711-140cc48a3735" providerId="AD" clId="Web-{35F0AC7E-1F96-3D3B-6F22-E4A5D898AE7A}" dt="2023-11-25T14:07:29.655" v="0" actId="20577"/>
      <pc:docMkLst>
        <pc:docMk/>
      </pc:docMkLst>
      <pc:sldChg chg="modSp">
        <pc:chgData name="Felix Indra" userId="S::felix.indra@binus.ac.id::9c176177-5e7f-49d1-b711-140cc48a3735" providerId="AD" clId="Web-{35F0AC7E-1F96-3D3B-6F22-E4A5D898AE7A}" dt="2023-11-25T14:07:29.655" v="0" actId="20577"/>
        <pc:sldMkLst>
          <pc:docMk/>
          <pc:sldMk cId="3696846054" sldId="272"/>
        </pc:sldMkLst>
        <pc:spChg chg="mod">
          <ac:chgData name="Felix Indra" userId="S::felix.indra@binus.ac.id::9c176177-5e7f-49d1-b711-140cc48a3735" providerId="AD" clId="Web-{35F0AC7E-1F96-3D3B-6F22-E4A5D898AE7A}" dt="2023-11-25T14:07:29.655" v="0" actId="20577"/>
          <ac:spMkLst>
            <pc:docMk/>
            <pc:sldMk cId="3696846054" sldId="272"/>
            <ac:spMk id="15" creationId="{FC0F9715-3361-3A3E-A4CD-86B72129162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0" i="0">
        <a:latin typeface="Open Sans Light" pitchFamily="2" charset="0"/>
        <a:ea typeface="Open Sans Light" pitchFamily="2" charset="0"/>
        <a:cs typeface="Open Sans Light" pitchFamily="2" charset="0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5.png"/><Relationship Id="rId5" Type="http://schemas.openxmlformats.org/officeDocument/2006/relationships/image" Target="../media/image11.svg"/><Relationship Id="rId10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9.svg"/><Relationship Id="rId7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67548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6474C2C-5958-6F6B-1482-E67DED339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4" name="UNIVERSITAS BINA NUSANTARA">
            <a:extLst>
              <a:ext uri="{FF2B5EF4-FFF2-40B4-BE49-F238E27FC236}">
                <a16:creationId xmlns:a16="http://schemas.microsoft.com/office/drawing/2014/main" id="{5DC7F27E-9CB9-099F-4DA7-367C6ADB411B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2B8CD-2B60-168D-460C-3FFD38B69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09027" y="758208"/>
            <a:ext cx="2698754" cy="1143002"/>
          </a:xfrm>
          <a:prstGeom prst="rect">
            <a:avLst/>
          </a:prstGeom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69A49E29-524D-6392-0485-9DF63C0D6D3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941248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3B0134B8-92DD-5A47-83ED-ED2B1DC0A2FA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797979"/>
              </a:gs>
              <a:gs pos="100000">
                <a:srgbClr val="A9A9A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53EC82-39FF-16C4-642C-2070D4989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79D2E17-CD2E-3750-65DE-315E0C44F51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94635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AB40C6-E41E-9F54-5391-1B969D0CD911}"/>
              </a:ext>
            </a:extLst>
          </p:cNvPr>
          <p:cNvSpPr/>
          <p:nvPr userDrawn="1"/>
        </p:nvSpPr>
        <p:spPr>
          <a:xfrm>
            <a:off x="6181816" y="4686855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80221CE-1DAF-B881-9928-5F7152658A68}"/>
              </a:ext>
            </a:extLst>
          </p:cNvPr>
          <p:cNvSpPr/>
          <p:nvPr userDrawn="1"/>
        </p:nvSpPr>
        <p:spPr>
          <a:xfrm>
            <a:off x="2167377" y="4686855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769ADC5F-7856-93FC-73B6-D0FD6CF171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51814" y="4995800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00A99FD3-8026-DED8-6415-E6F86A722F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54063" y="4995800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47E1DC-6698-D91F-6E0F-EE6AA5A0EE44}"/>
              </a:ext>
            </a:extLst>
          </p:cNvPr>
          <p:cNvSpPr/>
          <p:nvPr userDrawn="1"/>
        </p:nvSpPr>
        <p:spPr>
          <a:xfrm>
            <a:off x="6181816" y="7440664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546BDD-E691-E2BA-47E5-B549A7229C89}"/>
              </a:ext>
            </a:extLst>
          </p:cNvPr>
          <p:cNvSpPr/>
          <p:nvPr userDrawn="1"/>
        </p:nvSpPr>
        <p:spPr>
          <a:xfrm>
            <a:off x="2167377" y="7440664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60AF2BE-EDAA-B7C2-8580-AB1ACF70EF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51814" y="7749609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EC36AFE-3A01-B3EC-7E28-B8F97B9003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54063" y="7749609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84B4FD-950C-7E7E-B32E-0106A01D53C4}"/>
              </a:ext>
            </a:extLst>
          </p:cNvPr>
          <p:cNvSpPr/>
          <p:nvPr userDrawn="1"/>
        </p:nvSpPr>
        <p:spPr>
          <a:xfrm>
            <a:off x="6181816" y="10194473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B266147-1D67-88E4-9FE7-F833346E464A}"/>
              </a:ext>
            </a:extLst>
          </p:cNvPr>
          <p:cNvSpPr/>
          <p:nvPr userDrawn="1"/>
        </p:nvSpPr>
        <p:spPr>
          <a:xfrm>
            <a:off x="2167377" y="10194473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248EF39-489B-0AB6-1C39-97964F6585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51814" y="10503418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37917F2-61C0-8B23-0D87-2AA3EEB837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54063" y="10503418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3F0C4EB7-81AE-6D10-33F3-83A99AC2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43113C8-679B-440C-38CF-27CC1A6FF3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947DDD-26C7-6643-F78E-7D846EE61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4" name="Group">
            <a:extLst>
              <a:ext uri="{FF2B5EF4-FFF2-40B4-BE49-F238E27FC236}">
                <a16:creationId xmlns:a16="http://schemas.microsoft.com/office/drawing/2014/main" id="{7ECEA5DF-6E18-3A6E-8D5B-83F815F6641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7091168A-CF21-90B0-E317-4D5837F67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" name="Image" descr="Image">
              <a:extLst>
                <a:ext uri="{FF2B5EF4-FFF2-40B4-BE49-F238E27FC236}">
                  <a16:creationId xmlns:a16="http://schemas.microsoft.com/office/drawing/2014/main" id="{66F1D347-8887-50E1-404D-81CA8EA95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" name="Image" descr="Image">
              <a:extLst>
                <a:ext uri="{FF2B5EF4-FFF2-40B4-BE49-F238E27FC236}">
                  <a16:creationId xmlns:a16="http://schemas.microsoft.com/office/drawing/2014/main" id="{31815DE4-517D-1DFD-DEB0-EFAEBDA0E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99810271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">
            <a:extLst>
              <a:ext uri="{FF2B5EF4-FFF2-40B4-BE49-F238E27FC236}">
                <a16:creationId xmlns:a16="http://schemas.microsoft.com/office/drawing/2014/main" id="{5B500D99-BCA8-5A47-AC2D-7A5DFB585C9A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04" name="Content Placeholder 7">
            <a:extLst>
              <a:ext uri="{FF2B5EF4-FFF2-40B4-BE49-F238E27FC236}">
                <a16:creationId xmlns:a16="http://schemas.microsoft.com/office/drawing/2014/main" id="{A238D5AC-1068-5240-9AFA-91BA1250D9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86930" y="5334432"/>
            <a:ext cx="13714940" cy="4522264"/>
          </a:xfrm>
        </p:spPr>
        <p:txBody>
          <a:bodyPr>
            <a:normAutofit/>
          </a:bodyPr>
          <a:lstStyle>
            <a:lvl1pPr marL="266700" indent="-2667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indent="-280988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indent="-250825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indent="-309563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indent="-2794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99AE5-3E66-BB3F-4028-3D48CC999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5" name="Group">
            <a:extLst>
              <a:ext uri="{FF2B5EF4-FFF2-40B4-BE49-F238E27FC236}">
                <a16:creationId xmlns:a16="http://schemas.microsoft.com/office/drawing/2014/main" id="{394FDA65-5E81-1098-0941-1FB18BED14DD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38BA09D8-F8B2-19A8-B70A-1A73ACE24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C8189981-CA8D-3F41-4C71-452D07E52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F2CA1978-1D7F-9FBC-1610-A6CA7FFAA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13405103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2A636C9-947E-150D-EB07-22919761FA60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6737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5342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64330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3A552A97-F867-374E-B40D-BD84D80804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DB283EA2-01A0-334D-8038-2E3190C1B2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05342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B5710E30-F50B-2E47-A284-AB9A73F6AB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4330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B8984F-75C1-9D5B-FF38-2151D7714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14440FB6-864F-EC32-9C12-F5781DD839A1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FD2AEEAF-7ADA-0233-2FB3-A724EEF03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27230D68-4A71-B42E-9C59-8EFE95EE5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6FA4D137-12D3-04A4-6F7D-A965125F6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50518920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3A325C97-8FC1-69A4-76A6-9BFCCE62D08F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F28C692-0EE9-7D99-17B4-3313049F0A01}"/>
              </a:ext>
            </a:extLst>
          </p:cNvPr>
          <p:cNvSpPr/>
          <p:nvPr userDrawn="1"/>
        </p:nvSpPr>
        <p:spPr>
          <a:xfrm>
            <a:off x="7398337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1B89336-F494-2062-ED79-0A44623AD4C4}"/>
              </a:ext>
            </a:extLst>
          </p:cNvPr>
          <p:cNvSpPr/>
          <p:nvPr userDrawn="1"/>
        </p:nvSpPr>
        <p:spPr>
          <a:xfrm>
            <a:off x="2167377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94247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51AEE51-4476-0347-EE71-4727AC7D90CC}"/>
              </a:ext>
            </a:extLst>
          </p:cNvPr>
          <p:cNvSpPr/>
          <p:nvPr userDrawn="1"/>
        </p:nvSpPr>
        <p:spPr>
          <a:xfrm>
            <a:off x="9278138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8DF8073-7CBE-78F8-385D-33EC70507F81}"/>
              </a:ext>
            </a:extLst>
          </p:cNvPr>
          <p:cNvSpPr/>
          <p:nvPr userDrawn="1"/>
        </p:nvSpPr>
        <p:spPr>
          <a:xfrm>
            <a:off x="16388899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06E93C-E9EF-DAD7-BDE3-8DDAB05CD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19708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AB64C3FA-E7EC-73CE-DEC9-E0D1DACCC9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2946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1B745795-7EE3-42BF-EDBE-49D4FAD835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49891" y="10445295"/>
            <a:ext cx="19038148" cy="1701954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AE76436-839B-BF36-E19E-893653562EA3}"/>
              </a:ext>
            </a:extLst>
          </p:cNvPr>
          <p:cNvSpPr/>
          <p:nvPr userDrawn="1"/>
        </p:nvSpPr>
        <p:spPr>
          <a:xfrm>
            <a:off x="14509098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FF0438-821D-3C18-6D61-1BD73A4DC167}"/>
              </a:ext>
            </a:extLst>
          </p:cNvPr>
          <p:cNvSpPr/>
          <p:nvPr userDrawn="1"/>
        </p:nvSpPr>
        <p:spPr>
          <a:xfrm>
            <a:off x="4241849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C35716-81E4-A54F-3272-89DAA37CF79D}"/>
              </a:ext>
            </a:extLst>
          </p:cNvPr>
          <p:cNvSpPr/>
          <p:nvPr userDrawn="1"/>
        </p:nvSpPr>
        <p:spPr>
          <a:xfrm>
            <a:off x="11279661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587B62-738C-1BE8-E775-FC6EC9D2556E}"/>
              </a:ext>
            </a:extLst>
          </p:cNvPr>
          <p:cNvSpPr/>
          <p:nvPr userDrawn="1"/>
        </p:nvSpPr>
        <p:spPr>
          <a:xfrm>
            <a:off x="18463370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C48672-F1E2-A230-B095-57E67183F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8D3FDAF8-012C-4D3A-C949-6317F6E219D0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56EB9265-9B68-78E9-B5B8-F2C39D913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E445F39B-125D-DE62-15D6-B4FE5E3C4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Image" descr="Image">
              <a:extLst>
                <a:ext uri="{FF2B5EF4-FFF2-40B4-BE49-F238E27FC236}">
                  <a16:creationId xmlns:a16="http://schemas.microsoft.com/office/drawing/2014/main" id="{CC8E73D5-72F6-77A3-C650-62976C858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80928499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5F33489-AE64-A520-339D-37FA55DCDDCD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67377" y="6556917"/>
            <a:ext cx="9768906" cy="557561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199BEEEC-0D44-544B-A30D-8F854BF4A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39930" y="4210629"/>
            <a:ext cx="9099057" cy="7921898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3C6146-DC72-7FB3-6375-B120A24C10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66938" y="4210049"/>
            <a:ext cx="9768874" cy="2039112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CD14E8-DE1C-14FC-FEA7-30EAAA9BB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E62B7B4A-4960-D224-2BB3-BD1A6C05E12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6F2D1DB1-7918-B846-534B-BCACC7908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A33628EC-398A-85C8-EA60-202449B36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4EE2131F-630C-FF89-05AC-61DFC8071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8532981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28F252AD-5DE4-7070-6059-31CB6E8E15CC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Or 3">
            <a:extLst>
              <a:ext uri="{FF2B5EF4-FFF2-40B4-BE49-F238E27FC236}">
                <a16:creationId xmlns:a16="http://schemas.microsoft.com/office/drawing/2014/main" id="{E68A1B27-C10C-399D-6C52-E0B8F062FF6D}"/>
              </a:ext>
            </a:extLst>
          </p:cNvPr>
          <p:cNvSpPr/>
          <p:nvPr userDrawn="1"/>
        </p:nvSpPr>
        <p:spPr>
          <a:xfrm>
            <a:off x="7481303" y="3712458"/>
            <a:ext cx="9144000" cy="9144000"/>
          </a:xfrm>
          <a:prstGeom prst="flowChartOr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E1FE12-D6E7-CC76-3FE4-BC8F0EC78DF0}"/>
              </a:ext>
            </a:extLst>
          </p:cNvPr>
          <p:cNvCxnSpPr>
            <a:cxnSpLocks/>
            <a:stCxn id="4" idx="0"/>
          </p:cNvCxnSpPr>
          <p:nvPr userDrawn="1"/>
        </p:nvCxnSpPr>
        <p:spPr>
          <a:xfrm>
            <a:off x="12053303" y="3712458"/>
            <a:ext cx="22098" cy="914400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45EE12-0322-D3C6-8589-1B9554503365}"/>
              </a:ext>
            </a:extLst>
          </p:cNvPr>
          <p:cNvCxnSpPr>
            <a:cxnSpLocks/>
            <a:endCxn id="4" idx="2"/>
          </p:cNvCxnSpPr>
          <p:nvPr userDrawn="1"/>
        </p:nvCxnSpPr>
        <p:spPr>
          <a:xfrm flipH="1">
            <a:off x="7481303" y="8284458"/>
            <a:ext cx="9144000" cy="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9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FC4F9637-2BA1-E3F7-1599-2295EF076C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56949" y="7294814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7270689-CD03-86EE-AD4E-701F61CD37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56949" y="8617313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B5939A4B-8504-2C32-E90E-9DA4843EF0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65741" y="7298299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44D6C0A8-7DC7-6F84-E472-8E0CA423C5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27997" y="8595891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9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6ADBE3FB-D313-E2BC-715C-D8600CF8B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255744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79FD328-17AF-2BB2-5730-3D5CA0EE97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255744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0" name="Graphic 19" descr="Artificial Intelligence with solid fill">
            <a:extLst>
              <a:ext uri="{FF2B5EF4-FFF2-40B4-BE49-F238E27FC236}">
                <a16:creationId xmlns:a16="http://schemas.microsoft.com/office/drawing/2014/main" id="{717E632E-7C2D-8BE2-BA0D-FBA56ED592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8162" y="4999921"/>
            <a:ext cx="1936946" cy="1936946"/>
          </a:xfrm>
          <a:prstGeom prst="rect">
            <a:avLst/>
          </a:prstGeom>
        </p:spPr>
      </p:pic>
      <p:pic>
        <p:nvPicPr>
          <p:cNvPr id="22" name="Graphic 21" descr="Atom with solid fill">
            <a:extLst>
              <a:ext uri="{FF2B5EF4-FFF2-40B4-BE49-F238E27FC236}">
                <a16:creationId xmlns:a16="http://schemas.microsoft.com/office/drawing/2014/main" id="{CCE4C43E-15B3-15EB-CF11-EB3378A3CE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37038" y="4968699"/>
            <a:ext cx="1958731" cy="1958731"/>
          </a:xfrm>
          <a:prstGeom prst="rect">
            <a:avLst/>
          </a:prstGeom>
        </p:spPr>
      </p:pic>
      <p:pic>
        <p:nvPicPr>
          <p:cNvPr id="24" name="Graphic 23" descr="Bar chart with solid fill">
            <a:extLst>
              <a:ext uri="{FF2B5EF4-FFF2-40B4-BE49-F238E27FC236}">
                <a16:creationId xmlns:a16="http://schemas.microsoft.com/office/drawing/2014/main" id="{0445AAA4-0C9A-80AB-86CE-F91A16FFC29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04135" y="9715514"/>
            <a:ext cx="1696410" cy="1696410"/>
          </a:xfrm>
          <a:prstGeom prst="rect">
            <a:avLst/>
          </a:prstGeom>
        </p:spPr>
      </p:pic>
      <p:pic>
        <p:nvPicPr>
          <p:cNvPr id="35" name="Graphic 34" descr="Blockchain with solid fill">
            <a:extLst>
              <a:ext uri="{FF2B5EF4-FFF2-40B4-BE49-F238E27FC236}">
                <a16:creationId xmlns:a16="http://schemas.microsoft.com/office/drawing/2014/main" id="{CB7D00AA-1C33-1508-6057-E10BDF964F0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37038" y="9711819"/>
            <a:ext cx="1700105" cy="1700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7FCB3B-92B7-9A04-09DB-5667129A3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805F1785-290C-1641-A96F-184692C72980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DE051A88-BFBF-58FB-0D20-AA66E50B9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FF606EC9-F598-701C-CF2B-AC339348B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1DD6A07B-1CB5-B903-09DB-950559FCE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701029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55631E8-C878-10B3-37B6-B446CE8244F9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CRB" panose="020F0502020204030204" pitchFamily="34" charset="0"/>
              <a:ea typeface="Open Sans Light" pitchFamily="2" charset="0"/>
              <a:cs typeface="OCRB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8" y="4349750"/>
            <a:ext cx="12097701" cy="3462458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8" y="8938684"/>
            <a:ext cx="19839621" cy="3676241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Graphic 4" descr="Checklist with solid fill">
            <a:extLst>
              <a:ext uri="{FF2B5EF4-FFF2-40B4-BE49-F238E27FC236}">
                <a16:creationId xmlns:a16="http://schemas.microsoft.com/office/drawing/2014/main" id="{EEEA3E7D-43D1-BB41-8C28-FEDBD7273D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0" y="4320116"/>
            <a:ext cx="3535680" cy="3535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1F61AE-0C1A-636C-687E-207E2A2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A734540B-EB64-130D-3523-93575103ED02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5953221E-8F74-C3B9-7C70-CFB02A3B7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49A2096B-323B-F3EF-7CC9-DF562AC8C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8B7EE6C9-8BC7-CD09-089B-BA35D919D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22704086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">
            <a:extLst>
              <a:ext uri="{FF2B5EF4-FFF2-40B4-BE49-F238E27FC236}">
                <a16:creationId xmlns:a16="http://schemas.microsoft.com/office/drawing/2014/main" id="{57D6C136-B186-B244-9E34-B1B3CC503956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76751" y="10942822"/>
            <a:ext cx="8523218" cy="1444847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684029" y="10972442"/>
            <a:ext cx="8523218" cy="1444848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520A367-5826-4047-8F6E-2143367953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6751" y="4582010"/>
            <a:ext cx="8523218" cy="555597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9A473F0-3B7E-704A-AA89-F4277FCB99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684029" y="4582010"/>
            <a:ext cx="8523218" cy="557746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10B6C-2009-3AB9-2B36-C9C111BD1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5" name="Group">
            <a:extLst>
              <a:ext uri="{FF2B5EF4-FFF2-40B4-BE49-F238E27FC236}">
                <a16:creationId xmlns:a16="http://schemas.microsoft.com/office/drawing/2014/main" id="{6BFD5909-E19C-D820-5C51-280C15B09CB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8B08C927-B7A0-43BA-4100-83612BFB5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6AFC5A1D-896A-4BE5-A25A-A01721372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58C85CFC-A584-60C9-398C-FC5F3B10C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77924557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450F1BD6-0F15-C34E-9F74-50970B5378D2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64D80AC6-9CFD-09B5-1CEF-F695884CCD0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11460163" y="3962400"/>
            <a:ext cx="12118975" cy="9083675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A6CC15-DCB9-9ABD-A03B-8B586BD05B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02075" y="3962399"/>
            <a:ext cx="7010400" cy="405804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id-ID"/>
              <a:t>Klik untuk edit gaya teks Master</a:t>
            </a:r>
          </a:p>
        </p:txBody>
      </p:sp>
      <p:pic>
        <p:nvPicPr>
          <p:cNvPr id="9" name="Graphic 8" descr="Blockchain with solid fill">
            <a:extLst>
              <a:ext uri="{FF2B5EF4-FFF2-40B4-BE49-F238E27FC236}">
                <a16:creationId xmlns:a16="http://schemas.microsoft.com/office/drawing/2014/main" id="{C6F9FEE2-3F55-6EBA-4F92-F43ABD638B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7047" y="3962400"/>
            <a:ext cx="1403522" cy="1403522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8597BD3B-4478-8A1D-BD26-1D9EFAA7FC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2075" y="8861383"/>
            <a:ext cx="7010400" cy="405804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id-ID"/>
              <a:t>Klik untuk edit gaya teks Master</a:t>
            </a:r>
          </a:p>
        </p:txBody>
      </p:sp>
      <p:pic>
        <p:nvPicPr>
          <p:cNvPr id="11" name="Graphic 10" descr="Bullseye with solid fill">
            <a:extLst>
              <a:ext uri="{FF2B5EF4-FFF2-40B4-BE49-F238E27FC236}">
                <a16:creationId xmlns:a16="http://schemas.microsoft.com/office/drawing/2014/main" id="{D6B829BF-9E0D-0105-F75C-8DDD429EFC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7110" y="8648744"/>
            <a:ext cx="1403521" cy="1403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C22165-28E5-078B-D527-EB85E34E9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1AB01AB1-EADC-77A2-A940-2DE69B7ABE8E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B174F11-D671-E0EF-C5C9-332FF7B2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B2D60E6B-CEFB-1201-1ABC-A47A5C6D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" name="Image" descr="Image">
              <a:extLst>
                <a:ext uri="{FF2B5EF4-FFF2-40B4-BE49-F238E27FC236}">
                  <a16:creationId xmlns:a16="http://schemas.microsoft.com/office/drawing/2014/main" id="{3ECE39F8-02C5-64A7-9AC5-4BDC8C44E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81101224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CCD29839-25B4-3D48-8D8C-B1D859A74A9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86930" y="5334432"/>
            <a:ext cx="13714940" cy="4522264"/>
          </a:xfrm>
        </p:spPr>
        <p:txBody>
          <a:bodyPr>
            <a:normAutofit/>
          </a:bodyPr>
          <a:lstStyle>
            <a:lvl1pPr marL="266700" indent="-2667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indent="-280988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indent="-250825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indent="-309563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indent="-2794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39841-01E8-3B46-1169-9D75B18B7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2" name="Group">
            <a:extLst>
              <a:ext uri="{FF2B5EF4-FFF2-40B4-BE49-F238E27FC236}">
                <a16:creationId xmlns:a16="http://schemas.microsoft.com/office/drawing/2014/main" id="{AC8C371E-C0F6-4081-3D3F-D6E3528C4285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4" name="Image" descr="Image">
              <a:extLst>
                <a:ext uri="{FF2B5EF4-FFF2-40B4-BE49-F238E27FC236}">
                  <a16:creationId xmlns:a16="http://schemas.microsoft.com/office/drawing/2014/main" id="{521B05C9-D576-5C9F-B6FD-5FB48D1A7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BAAB4BAE-E916-72F8-967D-ECE287538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4B27BB17-04E8-65DD-1C87-6ECA478DD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902452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6D051288-6E3E-A95D-1377-4372C7DC1C4F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4D652F67-94A0-0840-AE16-55B87BEAF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120517"/>
            <a:ext cx="9469197" cy="856859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A7F952E-8DC5-6A79-9AE3-813B3AE4D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47867" y="6462508"/>
            <a:ext cx="8024838" cy="6226602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A033C1D-E65C-08C9-F39B-80EFE57D65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47428" y="4115640"/>
            <a:ext cx="8024812" cy="1968425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9C9F5-AAFF-0002-246E-C6EBF2351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19954499-52C9-37B8-CE68-E31F97D9B97E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1827E7EE-F7D7-B912-1873-48F271C75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97CC2254-DB2F-2222-3ACB-0F4D49DF2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1DEA3358-B0D8-2D88-2DDF-CD2824CEA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3404523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z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ABE8965-C5C7-9C39-4D77-41321DCB42C7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ound Same Side Corner Rectangle 3">
            <a:extLst>
              <a:ext uri="{FF2B5EF4-FFF2-40B4-BE49-F238E27FC236}">
                <a16:creationId xmlns:a16="http://schemas.microsoft.com/office/drawing/2014/main" id="{FA29A0C7-63A9-37AE-C36E-28D29DB1FC0C}"/>
              </a:ext>
            </a:extLst>
          </p:cNvPr>
          <p:cNvSpPr/>
          <p:nvPr userDrawn="1"/>
        </p:nvSpPr>
        <p:spPr>
          <a:xfrm>
            <a:off x="2124334" y="5228017"/>
            <a:ext cx="7712393" cy="8605898"/>
          </a:xfrm>
          <a:prstGeom prst="round2SameRect">
            <a:avLst>
              <a:gd name="adj1" fmla="val 7123"/>
              <a:gd name="adj2" fmla="val 0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FA553-2EAA-7D5D-66A4-3CB0B3039A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94247" y="7248019"/>
            <a:ext cx="6817382" cy="6226602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pic>
        <p:nvPicPr>
          <p:cNvPr id="6" name="Graphic 5" descr="Help with solid fill">
            <a:extLst>
              <a:ext uri="{FF2B5EF4-FFF2-40B4-BE49-F238E27FC236}">
                <a16:creationId xmlns:a16="http://schemas.microsoft.com/office/drawing/2014/main" id="{5BCC09F5-BEFD-455C-0F2F-F18D468EC7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4247" y="5468810"/>
            <a:ext cx="1427671" cy="142767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5EDB33-736C-0AA5-C7CD-BDFF535E7A9C}"/>
              </a:ext>
            </a:extLst>
          </p:cNvPr>
          <p:cNvSpPr/>
          <p:nvPr userDrawn="1"/>
        </p:nvSpPr>
        <p:spPr>
          <a:xfrm>
            <a:off x="11485756" y="5237573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A29247D-C253-CBDD-13EE-F16B85217807}"/>
              </a:ext>
            </a:extLst>
          </p:cNvPr>
          <p:cNvSpPr/>
          <p:nvPr userDrawn="1"/>
        </p:nvSpPr>
        <p:spPr>
          <a:xfrm>
            <a:off x="11485756" y="6937152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40D50B7-0BFF-E456-7675-C96913EC6D02}"/>
              </a:ext>
            </a:extLst>
          </p:cNvPr>
          <p:cNvSpPr/>
          <p:nvPr userDrawn="1"/>
        </p:nvSpPr>
        <p:spPr>
          <a:xfrm>
            <a:off x="11485756" y="8615938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4EB9AD0-97D9-EA55-1897-8E787ACA18AD}"/>
              </a:ext>
            </a:extLst>
          </p:cNvPr>
          <p:cNvSpPr/>
          <p:nvPr userDrawn="1"/>
        </p:nvSpPr>
        <p:spPr>
          <a:xfrm>
            <a:off x="11485756" y="10294724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FE4A142-7345-2F27-77AC-6B8D7F3BB8F0}"/>
              </a:ext>
            </a:extLst>
          </p:cNvPr>
          <p:cNvSpPr/>
          <p:nvPr userDrawn="1"/>
        </p:nvSpPr>
        <p:spPr>
          <a:xfrm>
            <a:off x="11485756" y="11973510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ED258EB-0A79-0CC4-9AC5-E5BB65095D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936252" y="5570897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7D34A3F-BE3B-171A-71BC-2F827D2C4C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36252" y="7270476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3421587F-10AC-7EBE-6901-E1BA33DF8A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936252" y="8949262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1FF3B0B-6113-DB9F-2F3C-96810CE901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936252" y="10628048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B78CB5C-262B-068C-9251-A2C3C592CF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36252" y="12306834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9AF533-B5F6-1F4C-DB2A-D5C619F69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CACAE48A-1410-60E4-FCE8-EBA95AD9A7D1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835D3321-F5AB-7B39-240A-709C3EABC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9A5045C5-E6D9-0C02-A60D-808D1A46D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5C378790-9194-7CF7-64F2-DCDC541DE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513615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UNIVERSITAS BINA NUSANTARA">
            <a:extLst>
              <a:ext uri="{FF2B5EF4-FFF2-40B4-BE49-F238E27FC236}">
                <a16:creationId xmlns:a16="http://schemas.microsoft.com/office/drawing/2014/main" id="{1D553A28-04FA-E944-90CB-BDB2AEBEA300}"/>
              </a:ext>
            </a:extLst>
          </p:cNvPr>
          <p:cNvSpPr txBox="1"/>
          <p:nvPr userDrawn="1"/>
        </p:nvSpPr>
        <p:spPr>
          <a:xfrm>
            <a:off x="9823213" y="8366096"/>
            <a:ext cx="4727256" cy="301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sz="2400" dirty="0"/>
              <a:t>UNIVERSITAS</a:t>
            </a:r>
            <a:r>
              <a:rPr sz="2400" b="1" dirty="0"/>
              <a:t> BINA NUSANTARA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THANK YOU message</a:t>
            </a:r>
            <a:endParaRPr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BE46FE-17DA-131C-25CA-513E1EB2D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9D08008-1FC5-26A6-E9A3-34742000683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7320987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BE73ECD8-9761-904C-83FC-7C21B825FC86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/>
              <a:t>THANK YOU message</a:t>
            </a:r>
            <a:endParaRPr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851190-1E16-8731-05F7-9E415A2E7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16478055-4CD9-7AD2-1E0C-062019F0D61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0994172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F7BB76AE-A45C-1F43-9E7B-E96439A8D439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67548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ID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3DCB9E1-9FF7-C612-AB16-FF67078783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3" name="UNIVERSITAS BINA NUSANTARA">
            <a:extLst>
              <a:ext uri="{FF2B5EF4-FFF2-40B4-BE49-F238E27FC236}">
                <a16:creationId xmlns:a16="http://schemas.microsoft.com/office/drawing/2014/main" id="{76287026-42FF-418F-A536-8F52F4949E8D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12E04-E7E5-6907-9DD0-CE975EF38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09028" y="758208"/>
            <a:ext cx="2698754" cy="1143002"/>
          </a:xfrm>
          <a:prstGeom prst="rect">
            <a:avLst/>
          </a:prstGeom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926A66CA-CC36-3D53-1A6D-2BBE35B859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003185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493109-42AD-F678-F34A-9DA73287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01451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B64D7030-BF7A-6737-0471-B16F6A5E914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2620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039E3D91-9575-7645-A4DA-1857555C3973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F37568-0478-FF67-A2F0-B1647C1EC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24" y="758208"/>
            <a:ext cx="2698754" cy="1143002"/>
          </a:xfrm>
          <a:prstGeom prst="rect">
            <a:avLst/>
          </a:prstGeom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97B52BDB-6F34-5E38-95B5-002D2E4627E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212086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9B58D5CA-1AEF-754B-9F74-AE29F8DD61D5}"/>
              </a:ext>
            </a:extLst>
          </p:cNvPr>
          <p:cNvSpPr/>
          <p:nvPr userDrawn="1"/>
        </p:nvSpPr>
        <p:spPr>
          <a:xfrm>
            <a:off x="-1" y="0"/>
            <a:ext cx="24384001" cy="13716000"/>
          </a:xfrm>
          <a:prstGeom prst="rect">
            <a:avLst/>
          </a:prstGeom>
          <a:gradFill>
            <a:gsLst>
              <a:gs pos="0">
                <a:srgbClr val="F89620"/>
              </a:gs>
              <a:gs pos="100000">
                <a:srgbClr val="FFB03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174CAF-8FC8-EDAE-768D-30BF90143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24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023E32AF-B055-2D80-60DC-AD951FFC6E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2990515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D74DB4AE-0419-BC41-9D4A-DC2FB6ABAE92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F9842-C644-B204-B6FB-F1DB2194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171C5759-0A99-760B-64A0-C6156603CA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8888290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5C668086-F712-8640-8B8D-2424E50E003F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BCE66-A5E8-A158-9B31-BA9AFC103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F25DF897-C0D1-81DA-05D2-9D6EC69E200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073022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B6B9E9EC-92F4-2943-BCEE-A17DD1A638A8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315094"/>
              </a:gs>
              <a:gs pos="100000">
                <a:srgbClr val="293C6E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3DC583-F6CD-401E-7E06-373CCF952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B18B5FE2-77F7-8983-B96D-E39C876C98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126830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bullet text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9384" y="13076008"/>
            <a:ext cx="392736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fld id="{86CB4B4D-7CA3-9044-876B-883B54F8677D}" type="slidenum">
              <a:rPr lang="en-ID"/>
              <a:pPr/>
              <a:t>‹#›</a:t>
            </a:fld>
            <a:endParaRPr lang="en-ID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6" r:id="rId2"/>
    <p:sldLayoutId id="214748368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4" r:id="rId11"/>
    <p:sldLayoutId id="2147483667" r:id="rId12"/>
    <p:sldLayoutId id="2147483668" r:id="rId13"/>
    <p:sldLayoutId id="2147483685" r:id="rId14"/>
    <p:sldLayoutId id="2147483669" r:id="rId15"/>
    <p:sldLayoutId id="2147483683" r:id="rId16"/>
    <p:sldLayoutId id="2147483688" r:id="rId17"/>
    <p:sldLayoutId id="2147483670" r:id="rId18"/>
    <p:sldLayoutId id="2147483687" r:id="rId19"/>
    <p:sldLayoutId id="2147483671" r:id="rId20"/>
    <p:sldLayoutId id="2147483686" r:id="rId21"/>
    <p:sldLayoutId id="2147483680" r:id="rId22"/>
    <p:sldLayoutId id="2147483681" r:id="rId23"/>
  </p:sldLayoutIdLst>
  <p:transition spd="med"/>
  <p:txStyles>
    <p:titleStyle>
      <a:lvl1pPr marL="0" marR="0" indent="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  <a:sym typeface="Helvetica Neue"/>
        </a:defRPr>
      </a:lvl1pPr>
      <a:lvl2pPr marL="0" marR="0" indent="457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1pPr>
      <a:lvl2pPr marL="1219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2pPr>
      <a:lvl3pPr marL="1828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3pPr>
      <a:lvl4pPr marL="2438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4pPr>
      <a:lvl5pPr marL="30480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5pPr>
      <a:lvl6pPr marL="3657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ompetitions/titanic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F9371B-F92F-AED8-457A-F4BAE6779B8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Session 17-18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C0E2BF-BBBC-BF27-4255-C5149D193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DA326-32BB-7EBF-F49C-D0308881B7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58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Maximal Margin Classifier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7313600-4A96-69A0-EDBD-53254606AF0B}"/>
              </a:ext>
            </a:extLst>
          </p:cNvPr>
          <p:cNvSpPr>
            <a:spLocks noGrp="1"/>
          </p:cNvSpPr>
          <p:nvPr/>
        </p:nvSpPr>
        <p:spPr>
          <a:xfrm>
            <a:off x="4240017" y="1583135"/>
            <a:ext cx="19125080" cy="1115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tabLst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r>
              <a:rPr lang="en-US" sz="4400" b="0" cap="none" dirty="0">
                <a:solidFill>
                  <a:srgbClr val="000000"/>
                </a:solidFill>
                <a:latin typeface="+mj-lt"/>
              </a:rPr>
              <a:t>Maximal Margin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3">
                <a:extLst>
                  <a:ext uri="{FF2B5EF4-FFF2-40B4-BE49-F238E27FC236}">
                    <a16:creationId xmlns:a16="http://schemas.microsoft.com/office/drawing/2014/main" id="{C631B84A-6194-E359-AB3B-EDE870D960D8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1493738" y="3272262"/>
                <a:ext cx="20983568" cy="1005530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lc="http://schemas.openxmlformats.org/drawingml/2006/lockedCanvas" val="1"/>
                </a:ext>
              </a:extLst>
            </p:spPr>
            <p:txBody>
              <a:bodyPr lIns="50800" tIns="50800" rIns="50800" bIns="50800">
                <a:noAutofit/>
              </a:bodyPr>
              <a:lstStyle>
                <a:lvl1pPr marL="266700" marR="0" indent="-266700" algn="l" defTabSz="2438338" rtl="0" eaLnBrk="1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kumimoji="0" lang="en-US" sz="2600" b="0" i="0" u="none" strike="noStrike" cap="none" spc="0" normalizeH="0" baseline="0">
                    <a:ln>
                      <a:noFill/>
                    </a:ln>
                    <a:solidFill>
                      <a:srgbClr val="212121"/>
                    </a:solidFill>
                    <a:effectLst/>
                    <a:uFillTx/>
                    <a:latin typeface="Open Sans Light"/>
                    <a:ea typeface="Open Sans Light"/>
                    <a:cs typeface="Open Sans Light"/>
                    <a:sym typeface="Helvetica Neue"/>
                  </a:defRPr>
                </a:lvl1pPr>
                <a:lvl2pPr marL="890588" marR="0" indent="-280988" algn="l" defTabSz="2438338" rtl="0" eaLnBrk="1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kumimoji="0" lang="en-US" sz="2600" b="0" i="0" u="none" strike="noStrike" cap="none" spc="0" normalizeH="0" baseline="0">
                    <a:ln>
                      <a:noFill/>
                    </a:ln>
                    <a:solidFill>
                      <a:srgbClr val="212121"/>
                    </a:solidFill>
                    <a:effectLst/>
                    <a:uFillTx/>
                    <a:latin typeface="Open Sans Light"/>
                    <a:ea typeface="Open Sans Light"/>
                    <a:cs typeface="Open Sans Light"/>
                    <a:sym typeface="Helvetica Neue"/>
                  </a:defRPr>
                </a:lvl2pPr>
                <a:lvl3pPr marL="1470025" marR="0" indent="-250825" algn="l" defTabSz="2438338" rtl="0" eaLnBrk="1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kumimoji="0" lang="en-US" sz="2600" b="0" i="0" u="none" strike="noStrike" cap="none" spc="0" normalizeH="0" baseline="0">
                    <a:ln>
                      <a:noFill/>
                    </a:ln>
                    <a:solidFill>
                      <a:srgbClr val="212121"/>
                    </a:solidFill>
                    <a:effectLst/>
                    <a:uFillTx/>
                    <a:latin typeface="Open Sans Light"/>
                    <a:ea typeface="Open Sans Light"/>
                    <a:cs typeface="Open Sans Light"/>
                    <a:sym typeface="Helvetica Neue"/>
                  </a:defRPr>
                </a:lvl3pPr>
                <a:lvl4pPr marL="2138363" marR="0" indent="-309563" algn="l" defTabSz="2438338" rtl="0" eaLnBrk="1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kumimoji="0" lang="en-US" sz="2600" b="0" i="0" u="none" strike="noStrike" cap="none" spc="0" normalizeH="0" baseline="0">
                    <a:ln>
                      <a:noFill/>
                    </a:ln>
                    <a:solidFill>
                      <a:srgbClr val="212121"/>
                    </a:solidFill>
                    <a:effectLst/>
                    <a:uFillTx/>
                    <a:latin typeface="Open Sans Light"/>
                    <a:ea typeface="Open Sans Light"/>
                    <a:cs typeface="Open Sans Light"/>
                    <a:sym typeface="Helvetica Neue"/>
                  </a:defRPr>
                </a:lvl4pPr>
                <a:lvl5pPr marL="2717800" marR="0" indent="-279400" algn="l" defTabSz="2438338" rtl="0" eaLnBrk="1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kumimoji="0" lang="en-US" sz="2600" b="0" i="0" u="none" strike="noStrike" cap="none" spc="0" normalizeH="0" baseline="0">
                    <a:ln>
                      <a:noFill/>
                    </a:ln>
                    <a:solidFill>
                      <a:srgbClr val="212121"/>
                    </a:solidFill>
                    <a:effectLst/>
                    <a:uFillTx/>
                    <a:latin typeface="Open Sans Light"/>
                    <a:ea typeface="Open Sans Light"/>
                    <a:cs typeface="Open Sans Light"/>
                    <a:sym typeface="Helvetica Neue"/>
                  </a:defRPr>
                </a:lvl5pPr>
                <a:lvl6pPr marL="3657600" marR="0" indent="-609600" algn="l" defTabSz="2438338" rtl="0" eaLnBrk="1" latinLnBrk="0" hangingPunct="1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4267200" marR="0" indent="-609600" algn="l" defTabSz="2438338" rtl="0" eaLnBrk="1" latinLnBrk="0" hangingPunct="1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4876800" marR="0" indent="-609600" algn="l" defTabSz="2438338" rtl="0" eaLnBrk="1" latinLnBrk="0" hangingPunct="1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5486400" marR="0" indent="-609600" algn="l" defTabSz="2438338" rtl="0" eaLnBrk="1" latinLnBrk="0" hangingPunct="1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marL="490538" indent="-490538" algn="just"/>
                <a:r>
                  <a:rPr lang="en-US" sz="4400" dirty="0">
                    <a:solidFill>
                      <a:srgbClr val="0000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One possible was to find such a separating hyperplane is to </a:t>
                </a:r>
                <a:r>
                  <a:rPr lang="en-US" sz="4400" b="1" dirty="0">
                    <a:solidFill>
                      <a:srgbClr val="00B0F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minimize</a:t>
                </a:r>
                <a:r>
                  <a:rPr lang="en-US" sz="4400" b="1" dirty="0">
                    <a:solidFill>
                      <a:srgbClr val="00B0F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4400" b="1" dirty="0">
                    <a:solidFill>
                      <a:srgbClr val="00B0F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 distance</a:t>
                </a:r>
                <a:r>
                  <a:rPr lang="en-US" sz="4400" dirty="0">
                    <a:solidFill>
                      <a:srgbClr val="00B0F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4400" dirty="0">
                    <a:solidFill>
                      <a:srgbClr val="0000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of misclassified points to the decision boundary.</a:t>
                </a:r>
              </a:p>
              <a:p>
                <a:pPr marL="592138" indent="-592138" algn="just"/>
                <a:r>
                  <a:rPr lang="en-US" sz="4400" dirty="0">
                    <a:solidFill>
                      <a:srgbClr val="0000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If a response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</m:t>
                        </m:r>
                      </m:sub>
                    </m:sSub>
                    <m:r>
                      <a:rPr lang="en-US" sz="4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=1</m:t>
                    </m:r>
                  </m:oMath>
                </a14:m>
                <a:r>
                  <a:rPr lang="en-US" sz="4400" dirty="0">
                    <a:solidFill>
                      <a:srgbClr val="0000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is </a:t>
                </a:r>
                <a:r>
                  <a:rPr lang="en-US" sz="4400" b="1" dirty="0">
                    <a:solidFill>
                      <a:srgbClr val="00B0F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misclassified</a:t>
                </a:r>
                <a:r>
                  <a:rPr lang="en-US" sz="4400" dirty="0">
                    <a:solidFill>
                      <a:srgbClr val="0000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then</a:t>
                </a:r>
                <a:r>
                  <a:rPr lang="en-US" sz="4400" dirty="0">
                    <a:solidFill>
                      <a:srgbClr val="000000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0</m:t>
                        </m:r>
                      </m:sub>
                    </m:sSub>
                    <m:r>
                      <a:rPr lang="en-US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+</m:t>
                    </m:r>
                    <m:sSub>
                      <m:sSubPr>
                        <m:ctrlP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</m:t>
                        </m:r>
                        <m: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+…+</m:t>
                    </m:r>
                    <m:sSub>
                      <m:sSubPr>
                        <m:ctrlP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𝑖𝑝</m:t>
                        </m:r>
                      </m:sub>
                    </m:sSub>
                    <m:sSub>
                      <m:sSubPr>
                        <m:ctrlP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𝑝</m:t>
                        </m:r>
                      </m:sub>
                    </m:sSub>
                    <m:r>
                      <a:rPr lang="en-US" sz="4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&lt;0</m:t>
                    </m:r>
                  </m:oMath>
                </a14:m>
                <a:r>
                  <a:rPr lang="en-US" sz="4400" dirty="0">
                    <a:solidFill>
                      <a:srgbClr val="0000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and the opposite for a misclassified response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</m:t>
                        </m:r>
                      </m:sub>
                    </m:sSub>
                    <m:r>
                      <a:rPr lang="en-US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US" sz="4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−</m:t>
                    </m:r>
                    <m:r>
                      <a:rPr lang="en-US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1</m:t>
                    </m:r>
                  </m:oMath>
                </a14:m>
                <a:r>
                  <a:rPr lang="en-US" sz="4400" dirty="0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 </a:t>
                </a:r>
              </a:p>
              <a:p>
                <a:pPr marL="592138" indent="-592138" algn="just"/>
                <a:r>
                  <a:rPr lang="en-US" sz="4400" dirty="0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Also, the </a:t>
                </a:r>
                <a:r>
                  <a:rPr lang="en-US" sz="4400" b="1" dirty="0">
                    <a:solidFill>
                      <a:srgbClr val="00B0F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magnitude</a:t>
                </a:r>
                <a:r>
                  <a:rPr lang="en-US" sz="4400" dirty="0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0</m:t>
                        </m:r>
                      </m:sub>
                    </m:sSub>
                    <m:r>
                      <a:rPr lang="en-US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+</m:t>
                    </m:r>
                    <m:sSub>
                      <m:sSubPr>
                        <m:ctrlP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</m:t>
                        </m:r>
                        <m: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+…+</m:t>
                    </m:r>
                    <m:sSub>
                      <m:sSubPr>
                        <m:ctrlP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𝑖𝑝</m:t>
                        </m:r>
                      </m:sub>
                    </m:sSub>
                    <m:sSub>
                      <m:sSubPr>
                        <m:ctrlP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𝑝</m:t>
                        </m:r>
                      </m:sub>
                    </m:sSub>
                    <m:r>
                      <a:rPr lang="en-US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 </m:t>
                    </m:r>
                  </m:oMath>
                </a14:m>
                <a:r>
                  <a:rPr lang="en-US" sz="4400" dirty="0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tells us </a:t>
                </a:r>
                <a:r>
                  <a:rPr lang="en-US" sz="4400" b="1" dirty="0">
                    <a:solidFill>
                      <a:srgbClr val="00B0F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how far </a:t>
                </a:r>
                <a:r>
                  <a:rPr lang="en-US" sz="4400" dirty="0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 observation </a:t>
                </a:r>
                <a14:m>
                  <m:oMath xmlns:m="http://schemas.openxmlformats.org/officeDocument/2006/math">
                    <m:r>
                      <a:rPr lang="en-US" sz="4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sSub>
                      <m:sSubPr>
                        <m:ctrlP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</m:t>
                        </m:r>
                        <m: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,…,</m:t>
                    </m:r>
                    <m:sSub>
                      <m:sSubPr>
                        <m:ctrlP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𝑖𝑝</m:t>
                        </m:r>
                      </m:sub>
                    </m:sSub>
                    <m:r>
                      <a:rPr lang="en-US" sz="4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)</m:t>
                    </m:r>
                  </m:oMath>
                </a14:m>
                <a:r>
                  <a:rPr lang="en-US" sz="4400" dirty="0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is located from the boundary.</a:t>
                </a:r>
              </a:p>
              <a:p>
                <a:pPr marL="592138" indent="-592138" algn="just"/>
                <a:r>
                  <a:rPr lang="en-US" sz="4400" dirty="0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Thus, we can </a:t>
                </a:r>
                <a:r>
                  <a:rPr lang="en-US" sz="4400" b="1" dirty="0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minimize </a:t>
                </a:r>
              </a:p>
              <a:p>
                <a:pPr marL="573088" indent="0" algn="just">
                  <a:buNone/>
                </a:pPr>
                <a:r>
                  <a:rPr lang="en-US" sz="4400" dirty="0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with respect to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0</m:t>
                        </m:r>
                      </m:sub>
                    </m:sSub>
                    <m:r>
                      <a:rPr lang="en-US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+</m:t>
                    </m:r>
                    <m:sSub>
                      <m:sSubPr>
                        <m:ctrlP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</m:t>
                        </m:r>
                        <m: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+…+</m:t>
                    </m:r>
                    <m:sSub>
                      <m:sSubPr>
                        <m:ctrlP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𝑖𝑝</m:t>
                        </m:r>
                      </m:sub>
                    </m:sSub>
                    <m:sSub>
                      <m:sSubPr>
                        <m:ctrlP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400" dirty="0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4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ℳ</m:t>
                    </m:r>
                  </m:oMath>
                </a14:m>
                <a:r>
                  <a:rPr lang="en-US" sz="4400" dirty="0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indexes the set of misclassified observations. </a:t>
                </a:r>
              </a:p>
            </p:txBody>
          </p:sp>
        </mc:Choice>
        <mc:Fallback xmlns="">
          <p:sp>
            <p:nvSpPr>
              <p:cNvPr id="2" name="Content Placeholder 3">
                <a:extLst>
                  <a:ext uri="{FF2B5EF4-FFF2-40B4-BE49-F238E27FC236}">
                    <a16:creationId xmlns:a16="http://schemas.microsoft.com/office/drawing/2014/main" id="{C631B84A-6194-E359-AB3B-EDE870D96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738" y="3272262"/>
                <a:ext cx="20983568" cy="10055303"/>
              </a:xfrm>
              <a:prstGeom prst="rect">
                <a:avLst/>
              </a:prstGeom>
              <a:blipFill>
                <a:blip r:embed="rId2"/>
                <a:stretch>
                  <a:fillRect l="-2005" t="-4002" r="-136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072B49A0-8D8B-EEFC-5C1D-761B72912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274" y="9113651"/>
            <a:ext cx="8654180" cy="129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96656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Maximal Margin Classifier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7313600-4A96-69A0-EDBD-53254606AF0B}"/>
              </a:ext>
            </a:extLst>
          </p:cNvPr>
          <p:cNvSpPr>
            <a:spLocks noGrp="1"/>
          </p:cNvSpPr>
          <p:nvPr/>
        </p:nvSpPr>
        <p:spPr>
          <a:xfrm>
            <a:off x="4240017" y="1583135"/>
            <a:ext cx="19125080" cy="1115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tabLst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r>
              <a:rPr lang="en-US" sz="4400" b="0" cap="none" dirty="0">
                <a:solidFill>
                  <a:srgbClr val="000000"/>
                </a:solidFill>
                <a:latin typeface="+mj-lt"/>
              </a:rPr>
              <a:t>Maximal Margin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C631B84A-6194-E359-AB3B-EDE870D960D8}"/>
              </a:ext>
            </a:extLst>
          </p:cNvPr>
          <p:cNvSpPr>
            <a:spLocks noGrp="1"/>
          </p:cNvSpPr>
          <p:nvPr/>
        </p:nvSpPr>
        <p:spPr>
          <a:xfrm>
            <a:off x="1346178" y="3272262"/>
            <a:ext cx="12920870" cy="9027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>
            <a:noAutofit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490538" indent="-490538" algn="just"/>
            <a:r>
              <a:rPr lang="en-US" sz="44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However, when the problem is linearly separable, there are </a:t>
            </a:r>
            <a:r>
              <a:rPr lang="en-US" sz="4400" b="1" dirty="0">
                <a:solidFill>
                  <a:srgbClr val="00B0F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infinitely many </a:t>
            </a:r>
            <a:r>
              <a:rPr lang="en-US" sz="44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such separating hyperplanes. </a:t>
            </a:r>
          </a:p>
          <a:p>
            <a:pPr marL="490538" indent="-490538" algn="just"/>
            <a:r>
              <a:rPr lang="en-US" sz="44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this</a:t>
            </a:r>
            <a:r>
              <a:rPr lang="en-US" sz="4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4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perfectly separable case, given any separating hyperplane, we can</a:t>
            </a:r>
            <a:r>
              <a:rPr lang="en-US" sz="4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4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define the </a:t>
            </a:r>
            <a:r>
              <a:rPr lang="en-US" sz="4400" b="1" dirty="0">
                <a:solidFill>
                  <a:srgbClr val="00B0F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margin</a:t>
            </a:r>
            <a:r>
              <a:rPr lang="en-US" sz="44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as the </a:t>
            </a:r>
            <a:r>
              <a:rPr lang="en-US" sz="4400" b="1" dirty="0">
                <a:solidFill>
                  <a:srgbClr val="00B0F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minimal distance </a:t>
            </a:r>
            <a:r>
              <a:rPr lang="en-US" sz="44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from the observations to</a:t>
            </a:r>
            <a:r>
              <a:rPr lang="en-US" sz="4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4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hyperplane.</a:t>
            </a:r>
          </a:p>
          <a:p>
            <a:pPr marL="490538" indent="-490538" algn="just"/>
            <a:r>
              <a:rPr lang="en-US" sz="4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optimal classification rule is the line that </a:t>
            </a:r>
            <a:r>
              <a:rPr lang="en-US" sz="4400" b="1" dirty="0">
                <a:solidFill>
                  <a:srgbClr val="00B0F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maximizes the margin </a:t>
            </a:r>
            <a:r>
              <a:rPr lang="en-US" sz="4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around the separating line. </a:t>
            </a:r>
          </a:p>
          <a:p>
            <a:pPr marL="490538" indent="-490538" algn="just"/>
            <a:r>
              <a:rPr lang="en-US" sz="44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Such a classifier is called the </a:t>
            </a:r>
            <a:r>
              <a:rPr lang="en-US" sz="4400" b="1" dirty="0">
                <a:solidFill>
                  <a:srgbClr val="00B0F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lang="en-US" sz="4400" b="1" dirty="0">
                <a:solidFill>
                  <a:srgbClr val="00B0F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aximal margin classifier.</a:t>
            </a:r>
            <a:endParaRPr lang="en-US" sz="4400" b="1" dirty="0">
              <a:solidFill>
                <a:srgbClr val="00B0F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90538" indent="-490538" algn="just"/>
            <a:endParaRPr lang="en-US" sz="440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6" descr="A picture containing line, diagram, plot, screenshot&#10;&#10;Description automatically generated">
            <a:extLst>
              <a:ext uri="{FF2B5EF4-FFF2-40B4-BE49-F238E27FC236}">
                <a16:creationId xmlns:a16="http://schemas.microsoft.com/office/drawing/2014/main" id="{B169BD16-82CF-152C-3A3F-7032430425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2" t="5541" r="4616"/>
          <a:stretch/>
        </p:blipFill>
        <p:spPr>
          <a:xfrm>
            <a:off x="15522438" y="3375943"/>
            <a:ext cx="7738623" cy="5725115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D57E055-7592-B437-195D-3B73C9A30CEF}"/>
              </a:ext>
            </a:extLst>
          </p:cNvPr>
          <p:cNvSpPr txBox="1">
            <a:spLocks/>
          </p:cNvSpPr>
          <p:nvPr/>
        </p:nvSpPr>
        <p:spPr>
          <a:xfrm>
            <a:off x="15729653" y="9199583"/>
            <a:ext cx="7738623" cy="1337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 of multiple separating hyperplanes for the same data.</a:t>
            </a:r>
          </a:p>
        </p:txBody>
      </p:sp>
    </p:spTree>
    <p:extLst>
      <p:ext uri="{BB962C8B-B14F-4D97-AF65-F5344CB8AC3E}">
        <p14:creationId xmlns:p14="http://schemas.microsoft.com/office/powerpoint/2010/main" val="313882607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Maximal Margin Classifier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7313600-4A96-69A0-EDBD-53254606AF0B}"/>
              </a:ext>
            </a:extLst>
          </p:cNvPr>
          <p:cNvSpPr>
            <a:spLocks noGrp="1"/>
          </p:cNvSpPr>
          <p:nvPr/>
        </p:nvSpPr>
        <p:spPr>
          <a:xfrm>
            <a:off x="4240017" y="1583135"/>
            <a:ext cx="19125080" cy="1115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tabLst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r>
              <a:rPr lang="en-US" sz="4400" b="0" cap="none" dirty="0">
                <a:solidFill>
                  <a:srgbClr val="000000"/>
                </a:solidFill>
                <a:latin typeface="+mj-lt"/>
              </a:rPr>
              <a:t>Maximal Margin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631B84A-6194-E359-AB3B-EDE870D960D8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2054624" y="2714986"/>
                <a:ext cx="20858877" cy="1005530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lc="http://schemas.openxmlformats.org/drawingml/2006/lockedCanvas" val="1"/>
                </a:ext>
              </a:extLst>
            </p:spPr>
            <p:txBody>
              <a:bodyPr lIns="50800" tIns="50800" rIns="50800" bIns="50800">
                <a:noAutofit/>
              </a:bodyPr>
              <a:lstStyle>
                <a:lvl1pPr marL="266700" marR="0" indent="-266700" algn="l" defTabSz="2438338" rtl="0" eaLnBrk="1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kumimoji="0" lang="en-US" sz="2600" b="0" i="0" u="none" strike="noStrike" cap="none" spc="0" normalizeH="0" baseline="0">
                    <a:ln>
                      <a:noFill/>
                    </a:ln>
                    <a:solidFill>
                      <a:srgbClr val="212121"/>
                    </a:solidFill>
                    <a:effectLst/>
                    <a:uFillTx/>
                    <a:latin typeface="Open Sans Light"/>
                    <a:ea typeface="Open Sans Light"/>
                    <a:cs typeface="Open Sans Light"/>
                    <a:sym typeface="Helvetica Neue"/>
                  </a:defRPr>
                </a:lvl1pPr>
                <a:lvl2pPr marL="890588" marR="0" indent="-280988" algn="l" defTabSz="2438338" rtl="0" eaLnBrk="1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kumimoji="0" lang="en-US" sz="2600" b="0" i="0" u="none" strike="noStrike" cap="none" spc="0" normalizeH="0" baseline="0">
                    <a:ln>
                      <a:noFill/>
                    </a:ln>
                    <a:solidFill>
                      <a:srgbClr val="212121"/>
                    </a:solidFill>
                    <a:effectLst/>
                    <a:uFillTx/>
                    <a:latin typeface="Open Sans Light"/>
                    <a:ea typeface="Open Sans Light"/>
                    <a:cs typeface="Open Sans Light"/>
                    <a:sym typeface="Helvetica Neue"/>
                  </a:defRPr>
                </a:lvl2pPr>
                <a:lvl3pPr marL="1470025" marR="0" indent="-250825" algn="l" defTabSz="2438338" rtl="0" eaLnBrk="1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kumimoji="0" lang="en-US" sz="2600" b="0" i="0" u="none" strike="noStrike" cap="none" spc="0" normalizeH="0" baseline="0">
                    <a:ln>
                      <a:noFill/>
                    </a:ln>
                    <a:solidFill>
                      <a:srgbClr val="212121"/>
                    </a:solidFill>
                    <a:effectLst/>
                    <a:uFillTx/>
                    <a:latin typeface="Open Sans Light"/>
                    <a:ea typeface="Open Sans Light"/>
                    <a:cs typeface="Open Sans Light"/>
                    <a:sym typeface="Helvetica Neue"/>
                  </a:defRPr>
                </a:lvl3pPr>
                <a:lvl4pPr marL="2138363" marR="0" indent="-309563" algn="l" defTabSz="2438338" rtl="0" eaLnBrk="1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kumimoji="0" lang="en-US" sz="2600" b="0" i="0" u="none" strike="noStrike" cap="none" spc="0" normalizeH="0" baseline="0">
                    <a:ln>
                      <a:noFill/>
                    </a:ln>
                    <a:solidFill>
                      <a:srgbClr val="212121"/>
                    </a:solidFill>
                    <a:effectLst/>
                    <a:uFillTx/>
                    <a:latin typeface="Open Sans Light"/>
                    <a:ea typeface="Open Sans Light"/>
                    <a:cs typeface="Open Sans Light"/>
                    <a:sym typeface="Helvetica Neue"/>
                  </a:defRPr>
                </a:lvl4pPr>
                <a:lvl5pPr marL="2717800" marR="0" indent="-279400" algn="l" defTabSz="2438338" rtl="0" eaLnBrk="1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kumimoji="0" lang="en-US" sz="2600" b="0" i="0" u="none" strike="noStrike" cap="none" spc="0" normalizeH="0" baseline="0">
                    <a:ln>
                      <a:noFill/>
                    </a:ln>
                    <a:solidFill>
                      <a:srgbClr val="212121"/>
                    </a:solidFill>
                    <a:effectLst/>
                    <a:uFillTx/>
                    <a:latin typeface="Open Sans Light"/>
                    <a:ea typeface="Open Sans Light"/>
                    <a:cs typeface="Open Sans Light"/>
                    <a:sym typeface="Helvetica Neue"/>
                  </a:defRPr>
                </a:lvl5pPr>
                <a:lvl6pPr marL="3657600" marR="0" indent="-609600" algn="l" defTabSz="2438338" rtl="0" eaLnBrk="1" latinLnBrk="0" hangingPunct="1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4267200" marR="0" indent="-609600" algn="l" defTabSz="2438338" rtl="0" eaLnBrk="1" latinLnBrk="0" hangingPunct="1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4876800" marR="0" indent="-609600" algn="l" defTabSz="2438338" rtl="0" eaLnBrk="1" latinLnBrk="0" hangingPunct="1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5486400" marR="0" indent="-609600" algn="l" defTabSz="2438338" rtl="0" eaLnBrk="1" latinLnBrk="0" hangingPunct="1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marL="490538" indent="-490538" algn="just"/>
                <a:r>
                  <a:rPr lang="en-US" sz="4400" dirty="0">
                    <a:solidFill>
                      <a:srgbClr val="0000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Formally, we consider the </a:t>
                </a:r>
                <a:r>
                  <a:rPr lang="en-US" sz="4400" b="1" dirty="0">
                    <a:solidFill>
                      <a:srgbClr val="0000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optimization problem</a:t>
                </a:r>
                <a:r>
                  <a:rPr lang="en-US" sz="4400" dirty="0">
                    <a:solidFill>
                      <a:srgbClr val="0000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:</a:t>
                </a:r>
              </a:p>
              <a:p>
                <a:pPr marL="490538" indent="-490538" algn="just"/>
                <a:endParaRPr lang="en-US" sz="4400" b="1" dirty="0"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490538" indent="-490538" algn="just"/>
                <a:endParaRPr lang="en-US" sz="4400" b="1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409575" indent="0" algn="just">
                  <a:buNone/>
                </a:pPr>
                <a:r>
                  <a:rPr lang="en-US" sz="4400" dirty="0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0</m:t>
                        </m:r>
                      </m:sub>
                    </m:sSub>
                    <m:r>
                      <a:rPr lang="en-US" sz="4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,…,</m:t>
                    </m:r>
                    <m:sSub>
                      <m:sSubPr>
                        <m:ctrlP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400" dirty="0">
                    <a:solidFill>
                      <a:srgbClr val="0000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𝑀</m:t>
                    </m:r>
                    <m:r>
                      <a:rPr lang="en-US" sz="4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4400" b="0" i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min</m:t>
                    </m:r>
                    <m:r>
                      <a:rPr lang="en-US" sz="4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⁡(</m:t>
                    </m:r>
                    <m:sSub>
                      <m:sSubPr>
                        <m:ctrlP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sz="4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sz="4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,…,</m:t>
                    </m:r>
                    <m:sSub>
                      <m:sSubPr>
                        <m:ctrlP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sz="4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𝑛</m:t>
                        </m:r>
                      </m:sub>
                    </m:sSub>
                    <m:r>
                      <a:rPr lang="en-US" sz="4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)</m:t>
                    </m:r>
                  </m:oMath>
                </a14:m>
                <a:r>
                  <a:rPr lang="en-US" sz="4400" dirty="0">
                    <a:solidFill>
                      <a:srgbClr val="0000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is the </a:t>
                </a:r>
                <a:r>
                  <a:rPr lang="en-US" sz="4400" b="1" dirty="0">
                    <a:solidFill>
                      <a:srgbClr val="00B0F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margin</a:t>
                </a:r>
                <a:r>
                  <a:rPr lang="en-US" sz="4400" b="1" dirty="0">
                    <a:solidFill>
                      <a:srgbClr val="0000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4400" dirty="0">
                    <a:solidFill>
                      <a:srgbClr val="0000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sz="4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4400" dirty="0">
                    <a:solidFill>
                      <a:srgbClr val="0000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= distance between the hyperplane and </a:t>
                </a:r>
                <a:r>
                  <a:rPr lang="en-US" sz="4400" i="1" dirty="0" err="1">
                    <a:solidFill>
                      <a:srgbClr val="0000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</a:t>
                </a:r>
                <a:r>
                  <a:rPr lang="en-US" sz="4400" dirty="0" err="1">
                    <a:solidFill>
                      <a:srgbClr val="0000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-th</a:t>
                </a:r>
                <a:r>
                  <a:rPr lang="en-US" sz="4400" dirty="0">
                    <a:solidFill>
                      <a:srgbClr val="0000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training point. </a:t>
                </a:r>
              </a:p>
              <a:p>
                <a:pPr marL="490538" indent="-490538" algn="just"/>
                <a:r>
                  <a:rPr lang="en-US" sz="4400" dirty="0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It can be shown that the optimization problem above is equivalent to:</a:t>
                </a:r>
              </a:p>
              <a:p>
                <a:pPr marL="490538" indent="-490538" algn="just"/>
                <a:endParaRPr lang="en-US" sz="4400" dirty="0"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409575" indent="0" algn="just">
                  <a:buNone/>
                </a:pPr>
                <a:r>
                  <a:rPr lang="en-US" sz="4400" dirty="0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0</m:t>
                        </m:r>
                      </m:sub>
                    </m:sSub>
                    <m:r>
                      <a:rPr lang="en-US" sz="4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,…,</m:t>
                    </m:r>
                    <m:sSub>
                      <m:sSubPr>
                        <m:ctrlP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400" dirty="0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</a:t>
                </a:r>
              </a:p>
              <a:p>
                <a:pPr marL="0" indent="0" algn="just">
                  <a:buNone/>
                </a:pPr>
                <a:endParaRPr lang="en-US" sz="4400" dirty="0"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631B84A-6194-E359-AB3B-EDE870D96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624" y="2714986"/>
                <a:ext cx="20858877" cy="10055303"/>
              </a:xfrm>
              <a:prstGeom prst="rect">
                <a:avLst/>
              </a:prstGeom>
              <a:blipFill>
                <a:blip r:embed="rId2"/>
                <a:stretch>
                  <a:fillRect l="-2016" t="-3939" r="-137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82CCBC84-7979-3B84-9D5A-8EE09839E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191" y="4114800"/>
            <a:ext cx="2189797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6F98068-925B-730B-A4B4-DC1225ACE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571" y="9620056"/>
            <a:ext cx="21060413" cy="77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795993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Maximal Margin Classifier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7313600-4A96-69A0-EDBD-53254606AF0B}"/>
              </a:ext>
            </a:extLst>
          </p:cNvPr>
          <p:cNvSpPr>
            <a:spLocks noGrp="1"/>
          </p:cNvSpPr>
          <p:nvPr/>
        </p:nvSpPr>
        <p:spPr>
          <a:xfrm>
            <a:off x="4240017" y="1583135"/>
            <a:ext cx="19125080" cy="1115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tabLst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r>
              <a:rPr lang="en-US" sz="4400" b="0" cap="none" dirty="0">
                <a:solidFill>
                  <a:srgbClr val="000000"/>
                </a:solidFill>
                <a:latin typeface="+mj-lt"/>
              </a:rPr>
              <a:t>Maximal Margin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3">
                <a:extLst>
                  <a:ext uri="{FF2B5EF4-FFF2-40B4-BE49-F238E27FC236}">
                    <a16:creationId xmlns:a16="http://schemas.microsoft.com/office/drawing/2014/main" id="{C631B84A-6194-E359-AB3B-EDE870D960D8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1418306" y="3090708"/>
                <a:ext cx="21547388" cy="34202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lc="http://schemas.openxmlformats.org/drawingml/2006/lockedCanvas" val="1"/>
                </a:ext>
              </a:extLst>
            </p:spPr>
            <p:txBody>
              <a:bodyPr lIns="50800" tIns="50800" rIns="50800" bIns="50800">
                <a:noAutofit/>
              </a:bodyPr>
              <a:lstStyle>
                <a:lvl1pPr marL="266700" marR="0" indent="-266700" algn="l" defTabSz="2438338" rtl="0" eaLnBrk="1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kumimoji="0" lang="en-US" sz="2600" b="0" i="0" u="none" strike="noStrike" cap="none" spc="0" normalizeH="0" baseline="0">
                    <a:ln>
                      <a:noFill/>
                    </a:ln>
                    <a:solidFill>
                      <a:srgbClr val="212121"/>
                    </a:solidFill>
                    <a:effectLst/>
                    <a:uFillTx/>
                    <a:latin typeface="Open Sans Light"/>
                    <a:ea typeface="Open Sans Light"/>
                    <a:cs typeface="Open Sans Light"/>
                    <a:sym typeface="Helvetica Neue"/>
                  </a:defRPr>
                </a:lvl1pPr>
                <a:lvl2pPr marL="890588" marR="0" indent="-280988" algn="l" defTabSz="2438338" rtl="0" eaLnBrk="1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kumimoji="0" lang="en-US" sz="2600" b="0" i="0" u="none" strike="noStrike" cap="none" spc="0" normalizeH="0" baseline="0">
                    <a:ln>
                      <a:noFill/>
                    </a:ln>
                    <a:solidFill>
                      <a:srgbClr val="212121"/>
                    </a:solidFill>
                    <a:effectLst/>
                    <a:uFillTx/>
                    <a:latin typeface="Open Sans Light"/>
                    <a:ea typeface="Open Sans Light"/>
                    <a:cs typeface="Open Sans Light"/>
                    <a:sym typeface="Helvetica Neue"/>
                  </a:defRPr>
                </a:lvl2pPr>
                <a:lvl3pPr marL="1470025" marR="0" indent="-250825" algn="l" defTabSz="2438338" rtl="0" eaLnBrk="1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kumimoji="0" lang="en-US" sz="2600" b="0" i="0" u="none" strike="noStrike" cap="none" spc="0" normalizeH="0" baseline="0">
                    <a:ln>
                      <a:noFill/>
                    </a:ln>
                    <a:solidFill>
                      <a:srgbClr val="212121"/>
                    </a:solidFill>
                    <a:effectLst/>
                    <a:uFillTx/>
                    <a:latin typeface="Open Sans Light"/>
                    <a:ea typeface="Open Sans Light"/>
                    <a:cs typeface="Open Sans Light"/>
                    <a:sym typeface="Helvetica Neue"/>
                  </a:defRPr>
                </a:lvl3pPr>
                <a:lvl4pPr marL="2138363" marR="0" indent="-309563" algn="l" defTabSz="2438338" rtl="0" eaLnBrk="1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kumimoji="0" lang="en-US" sz="2600" b="0" i="0" u="none" strike="noStrike" cap="none" spc="0" normalizeH="0" baseline="0">
                    <a:ln>
                      <a:noFill/>
                    </a:ln>
                    <a:solidFill>
                      <a:srgbClr val="212121"/>
                    </a:solidFill>
                    <a:effectLst/>
                    <a:uFillTx/>
                    <a:latin typeface="Open Sans Light"/>
                    <a:ea typeface="Open Sans Light"/>
                    <a:cs typeface="Open Sans Light"/>
                    <a:sym typeface="Helvetica Neue"/>
                  </a:defRPr>
                </a:lvl4pPr>
                <a:lvl5pPr marL="2717800" marR="0" indent="-279400" algn="l" defTabSz="2438338" rtl="0" eaLnBrk="1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kumimoji="0" lang="en-US" sz="2600" b="0" i="0" u="none" strike="noStrike" cap="none" spc="0" normalizeH="0" baseline="0">
                    <a:ln>
                      <a:noFill/>
                    </a:ln>
                    <a:solidFill>
                      <a:srgbClr val="212121"/>
                    </a:solidFill>
                    <a:effectLst/>
                    <a:uFillTx/>
                    <a:latin typeface="Open Sans Light"/>
                    <a:ea typeface="Open Sans Light"/>
                    <a:cs typeface="Open Sans Light"/>
                    <a:sym typeface="Helvetica Neue"/>
                  </a:defRPr>
                </a:lvl5pPr>
                <a:lvl6pPr marL="3657600" marR="0" indent="-609600" algn="l" defTabSz="2438338" rtl="0" eaLnBrk="1" latinLnBrk="0" hangingPunct="1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4267200" marR="0" indent="-609600" algn="l" defTabSz="2438338" rtl="0" eaLnBrk="1" latinLnBrk="0" hangingPunct="1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4876800" marR="0" indent="-609600" algn="l" defTabSz="2438338" rtl="0" eaLnBrk="1" latinLnBrk="0" hangingPunct="1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5486400" marR="0" indent="-609600" algn="l" defTabSz="2438338" rtl="0" eaLnBrk="1" latinLnBrk="0" hangingPunct="1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marL="490538" indent="-490538" algn="just"/>
                <a:r>
                  <a:rPr lang="en-US" sz="4000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Once we obtain the estimators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4000" i="1" smtClean="0">
                                <a:effectLst/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effectLst/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4000" b="0" i="1" smtClean="0"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0</m:t>
                        </m:r>
                      </m:sub>
                    </m:sSub>
                    <m:r>
                      <a:rPr lang="en-US" sz="4000" b="0" i="1" smtClean="0"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,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40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,…,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40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the </a:t>
                </a:r>
                <a:r>
                  <a:rPr lang="en-US" sz="4000" b="1" dirty="0">
                    <a:solidFill>
                      <a:srgbClr val="00B0F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optimal separating hyperplane </a:t>
                </a:r>
                <a:r>
                  <a:rPr lang="en-US" sz="4000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40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r>
                          <a:rPr lang="en-US" sz="4000" b="1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𝒙</m:t>
                        </m:r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40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0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+</m:t>
                    </m:r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40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+…+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40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</a:t>
                </a:r>
              </a:p>
              <a:p>
                <a:pPr marL="490538" indent="-490538" algn="just"/>
                <a:r>
                  <a:rPr lang="en-US" sz="4000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Thus, our </a:t>
                </a:r>
                <a:r>
                  <a:rPr lang="en-US" sz="4000" b="1" dirty="0">
                    <a:solidFill>
                      <a:srgbClr val="00B0F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classification rule </a:t>
                </a:r>
                <a:r>
                  <a:rPr lang="en-US" sz="4000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is as follows: for a new observation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𝒙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4000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</a:t>
                </a:r>
              </a:p>
              <a:p>
                <a:pPr marL="490538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000" i="1" smtClean="0">
                              <a:effectLst/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effectLst/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𝑌</m:t>
                          </m:r>
                        </m:e>
                      </m:acc>
                      <m:r>
                        <a:rPr lang="en-US" sz="4000" b="0" i="1" smtClean="0">
                          <a:effectLst/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4000" b="0" i="1" smtClean="0">
                          <a:effectLst/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𝑠𝑖𝑔𝑛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4000" b="0" i="1" smtClean="0">
                              <a:effectLst/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40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4000" b="1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4000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" name="Content Placeholder 3">
                <a:extLst>
                  <a:ext uri="{FF2B5EF4-FFF2-40B4-BE49-F238E27FC236}">
                    <a16:creationId xmlns:a16="http://schemas.microsoft.com/office/drawing/2014/main" id="{C631B84A-6194-E359-AB3B-EDE870D96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8306" y="3090708"/>
                <a:ext cx="21547388" cy="3420225"/>
              </a:xfrm>
              <a:prstGeom prst="rect">
                <a:avLst/>
              </a:prstGeom>
              <a:blipFill>
                <a:blip r:embed="rId2"/>
                <a:stretch>
                  <a:fillRect l="-1783" t="-10339" r="-118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6" descr="A picture containing screenshot, text, line, diagram&#10;&#10;Description automatically generated">
            <a:extLst>
              <a:ext uri="{FF2B5EF4-FFF2-40B4-BE49-F238E27FC236}">
                <a16:creationId xmlns:a16="http://schemas.microsoft.com/office/drawing/2014/main" id="{2B3F67B5-7946-C8E5-E5B2-15FCB6551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5524" y="6160038"/>
            <a:ext cx="7856198" cy="7044759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D44857BF-5302-3265-8AB1-2D4180F1AE8D}"/>
              </a:ext>
            </a:extLst>
          </p:cNvPr>
          <p:cNvSpPr txBox="1"/>
          <p:nvPr/>
        </p:nvSpPr>
        <p:spPr>
          <a:xfrm>
            <a:off x="1418306" y="7956515"/>
            <a:ext cx="14061356" cy="41549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the figure, the </a:t>
            </a:r>
            <a:r>
              <a:rPr lang="en-US" sz="4400" b="1" dirty="0">
                <a:solidFill>
                  <a:srgbClr val="00B0F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optimal separating line </a:t>
            </a:r>
            <a:r>
              <a:rPr lang="en-US" sz="44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shown as the solid red line, the closest points to the line are circled, and the </a:t>
            </a:r>
            <a:r>
              <a:rPr lang="en-US" sz="4400" b="1" dirty="0">
                <a:solidFill>
                  <a:srgbClr val="00B0F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separation between the classes</a:t>
            </a:r>
            <a:r>
              <a:rPr lang="en-US" sz="4400" b="1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4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shown using the dashed black lines. 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Notice that the are a few points (circled) that are closest, and equidistant, to the red separating line. </a:t>
            </a:r>
          </a:p>
        </p:txBody>
      </p:sp>
    </p:spTree>
    <p:extLst>
      <p:ext uri="{BB962C8B-B14F-4D97-AF65-F5344CB8AC3E}">
        <p14:creationId xmlns:p14="http://schemas.microsoft.com/office/powerpoint/2010/main" val="157319180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Maximal Margin Classifier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7313600-4A96-69A0-EDBD-53254606AF0B}"/>
              </a:ext>
            </a:extLst>
          </p:cNvPr>
          <p:cNvSpPr>
            <a:spLocks noGrp="1"/>
          </p:cNvSpPr>
          <p:nvPr/>
        </p:nvSpPr>
        <p:spPr>
          <a:xfrm>
            <a:off x="4240017" y="1583135"/>
            <a:ext cx="19125080" cy="1115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tabLst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r>
              <a:rPr lang="en-US" sz="4400" b="0" cap="none" dirty="0">
                <a:solidFill>
                  <a:srgbClr val="000000"/>
                </a:solidFill>
                <a:latin typeface="+mj-lt"/>
              </a:rPr>
              <a:t>Maximal Margin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31B84A-6194-E359-AB3B-EDE870D960D8}"/>
              </a:ext>
            </a:extLst>
          </p:cNvPr>
          <p:cNvSpPr>
            <a:spLocks noGrp="1"/>
          </p:cNvSpPr>
          <p:nvPr/>
        </p:nvSpPr>
        <p:spPr>
          <a:xfrm>
            <a:off x="1338264" y="2812241"/>
            <a:ext cx="13476814" cy="10055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>
            <a:noAutofit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490538" indent="-490538" algn="just"/>
            <a:r>
              <a:rPr lang="en-US" sz="44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These three points lie along</a:t>
            </a:r>
            <a:r>
              <a:rPr lang="en-US" sz="4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4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dashed lines indicating the width of the margin, that is, these</a:t>
            </a:r>
            <a:r>
              <a:rPr lang="en-US" sz="4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4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points satisfy the condition</a:t>
            </a:r>
            <a:endParaRPr lang="en-US" sz="440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90538" indent="-490538" algn="just"/>
            <a:endParaRPr lang="en-US" sz="4400" dirty="0">
              <a:solidFill>
                <a:srgbClr val="00000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90538" indent="-490538" algn="just"/>
            <a:r>
              <a:rPr lang="en-US" sz="44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These points are called the </a:t>
            </a:r>
            <a:r>
              <a:rPr lang="en-US" sz="4400" b="1" dirty="0">
                <a:solidFill>
                  <a:srgbClr val="00B0F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support vectors </a:t>
            </a:r>
            <a:r>
              <a:rPr lang="en-US" sz="44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this problem. It</a:t>
            </a:r>
            <a:r>
              <a:rPr lang="en-US" sz="4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4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be shown that only the support vectors are enough to define the optimal</a:t>
            </a:r>
            <a:r>
              <a:rPr lang="en-US" sz="4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4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classification rule fully.</a:t>
            </a:r>
            <a:endParaRPr lang="en-US" sz="440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90538" indent="-490538" algn="just"/>
            <a:r>
              <a:rPr lang="en-US" sz="4400" b="1" dirty="0">
                <a:solidFill>
                  <a:srgbClr val="00B0F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property </a:t>
            </a:r>
            <a:r>
              <a:rPr lang="en-US" sz="44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 the maximal margin classifier is </a:t>
            </a:r>
            <a:r>
              <a:rPr lang="en-US" sz="4400" b="1" dirty="0">
                <a:solidFill>
                  <a:srgbClr val="00B0F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important</a:t>
            </a:r>
            <a:r>
              <a:rPr lang="en-US" sz="44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development of support vector classifier and support vector machine.</a:t>
            </a:r>
          </a:p>
          <a:p>
            <a:pPr marL="0" indent="0" algn="just">
              <a:buNone/>
            </a:pPr>
            <a:endParaRPr lang="en-US" sz="4400" dirty="0">
              <a:solidFill>
                <a:srgbClr val="00000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90538" indent="-490538" algn="just"/>
            <a:endParaRPr lang="en-US" sz="4400" dirty="0">
              <a:solidFill>
                <a:srgbClr val="00000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90538" indent="-490538" algn="just"/>
            <a:endParaRPr lang="en-US" sz="4400" dirty="0">
              <a:solidFill>
                <a:srgbClr val="00000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 descr="A picture containing screenshot, text, line, diagram&#10;&#10;Description automatically generated">
            <a:extLst>
              <a:ext uri="{FF2B5EF4-FFF2-40B4-BE49-F238E27FC236}">
                <a16:creationId xmlns:a16="http://schemas.microsoft.com/office/drawing/2014/main" id="{2B3F67B5-7946-C8E5-E5B2-15FCB6551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5887" y="3272262"/>
            <a:ext cx="9100519" cy="816055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D77859F-79F1-4C4F-4FB3-A87C6FE25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971" y="5273156"/>
            <a:ext cx="1043940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07373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Judul 4">
            <a:extLst>
              <a:ext uri="{FF2B5EF4-FFF2-40B4-BE49-F238E27FC236}">
                <a16:creationId xmlns:a16="http://schemas.microsoft.com/office/drawing/2014/main" id="{C5B773AD-3131-DABC-0943-3C804025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Classifier</a:t>
            </a:r>
          </a:p>
        </p:txBody>
      </p:sp>
    </p:spTree>
    <p:extLst>
      <p:ext uri="{BB962C8B-B14F-4D97-AF65-F5344CB8AC3E}">
        <p14:creationId xmlns:p14="http://schemas.microsoft.com/office/powerpoint/2010/main" val="409082438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Support Vector Classifier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0C68E-786C-9D38-2A7F-7C194DAE534C}"/>
              </a:ext>
            </a:extLst>
          </p:cNvPr>
          <p:cNvSpPr>
            <a:spLocks noGrp="1"/>
          </p:cNvSpPr>
          <p:nvPr/>
        </p:nvSpPr>
        <p:spPr>
          <a:xfrm>
            <a:off x="4240017" y="1583135"/>
            <a:ext cx="19125080" cy="1115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tabLst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r>
              <a:rPr lang="en-US" sz="4400" b="0" cap="none" dirty="0">
                <a:solidFill>
                  <a:srgbClr val="000000"/>
                </a:solidFill>
                <a:latin typeface="+mj-lt"/>
              </a:rPr>
              <a:t>Support Vector/ Soft-Margin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FC68812-4200-6D48-AAAE-6015E5A9A0F0}"/>
              </a:ext>
            </a:extLst>
          </p:cNvPr>
          <p:cNvSpPr>
            <a:spLocks noGrp="1"/>
          </p:cNvSpPr>
          <p:nvPr/>
        </p:nvSpPr>
        <p:spPr>
          <a:xfrm>
            <a:off x="689009" y="2979997"/>
            <a:ext cx="14715569" cy="9735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>
            <a:noAutofit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449263" indent="-449263" algn="just"/>
            <a:r>
              <a:rPr lang="en-US" sz="4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When the two classes are </a:t>
            </a:r>
            <a:r>
              <a:rPr lang="en-US" sz="4400" b="1" dirty="0">
                <a:solidFill>
                  <a:srgbClr val="00B0F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 linearly separable</a:t>
            </a:r>
            <a:r>
              <a:rPr lang="en-US" sz="4400" dirty="0">
                <a:solidFill>
                  <a:srgbClr val="00B0F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(see figure), we</a:t>
            </a: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will </a:t>
            </a:r>
            <a:r>
              <a:rPr lang="en-US" sz="4400" b="1" dirty="0">
                <a:solidFill>
                  <a:srgbClr val="00B0F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 be able </a:t>
            </a:r>
            <a:r>
              <a:rPr lang="en-US" sz="4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find a line that entirely separates the groups, i.e. the maximal margin classifier </a:t>
            </a:r>
            <a:r>
              <a:rPr lang="en-US" sz="4400" b="1" dirty="0">
                <a:solidFill>
                  <a:srgbClr val="00B0F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not </a:t>
            </a:r>
            <a:r>
              <a:rPr lang="en-US" sz="4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 computed.</a:t>
            </a:r>
          </a:p>
          <a:p>
            <a:pPr marL="1020763" indent="-571500" algn="just">
              <a:spcBef>
                <a:spcPts val="1500"/>
              </a:spcBef>
              <a:buFont typeface="Courier New" panose="02070309020205020404" pitchFamily="49" charset="0"/>
              <a:buChar char="o"/>
            </a:pPr>
            <a:r>
              <a:rPr lang="en-US" sz="4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Thus, the</a:t>
            </a: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two classes </a:t>
            </a:r>
            <a:r>
              <a:rPr lang="en-US" sz="4400" b="1" dirty="0">
                <a:solidFill>
                  <a:srgbClr val="00B0F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cannot</a:t>
            </a:r>
            <a:r>
              <a:rPr lang="en-US" sz="4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be classified exactly.</a:t>
            </a:r>
          </a:p>
          <a:p>
            <a:pPr marL="1020763" indent="-571500" algn="just">
              <a:spcBef>
                <a:spcPts val="1500"/>
              </a:spcBef>
              <a:buFont typeface="Courier New" panose="02070309020205020404" pitchFamily="49" charset="0"/>
              <a:buChar char="o"/>
            </a:pPr>
            <a:r>
              <a:rPr lang="en-US" sz="4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can, however, </a:t>
            </a:r>
            <a:r>
              <a:rPr lang="en-US" sz="4400" b="1" dirty="0">
                <a:solidFill>
                  <a:srgbClr val="00B0F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generalize</a:t>
            </a: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ideas to develop a classification rule that almost separates the</a:t>
            </a: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classes.</a:t>
            </a:r>
          </a:p>
          <a:p>
            <a:pPr marL="449263" indent="-449263" algn="just"/>
            <a:r>
              <a:rPr lang="en-US" sz="4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do so, we allow a few points to fall on the </a:t>
            </a:r>
            <a:r>
              <a:rPr lang="en-US" sz="4400" b="1" dirty="0">
                <a:solidFill>
                  <a:srgbClr val="00B0F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wrong</a:t>
            </a:r>
            <a:r>
              <a:rPr lang="en-US" sz="44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400" b="1" dirty="0">
                <a:solidFill>
                  <a:srgbClr val="00B0F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side</a:t>
            </a:r>
            <a:r>
              <a:rPr lang="en-US" sz="4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the margin or separating hyperplane.</a:t>
            </a:r>
          </a:p>
          <a:p>
            <a:pPr marL="449263" indent="-449263" algn="just"/>
            <a:r>
              <a:rPr lang="en-US" sz="4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Such a classifier is called a</a:t>
            </a: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400" b="1" dirty="0">
                <a:solidFill>
                  <a:srgbClr val="00B0F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support vector classifier </a:t>
            </a:r>
            <a:r>
              <a:rPr lang="en-US" sz="4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 a </a:t>
            </a:r>
            <a:r>
              <a:rPr lang="en-US" sz="4400" b="1" dirty="0">
                <a:solidFill>
                  <a:srgbClr val="00B0F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soft-margin classifier</a:t>
            </a:r>
            <a:r>
              <a:rPr lang="en-US" sz="4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pic>
        <p:nvPicPr>
          <p:cNvPr id="10" name="Picture 7" descr="A picture containing screenshot, diagram, line, plot&#10;&#10;Description automatically generated">
            <a:extLst>
              <a:ext uri="{FF2B5EF4-FFF2-40B4-BE49-F238E27FC236}">
                <a16:creationId xmlns:a16="http://schemas.microsoft.com/office/drawing/2014/main" id="{539DF175-EE1C-EE7E-AA2A-1FC1A0FA1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7253" y="2979997"/>
            <a:ext cx="8280995" cy="773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76775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Support Vector Classifier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0C68E-786C-9D38-2A7F-7C194DAE534C}"/>
              </a:ext>
            </a:extLst>
          </p:cNvPr>
          <p:cNvSpPr>
            <a:spLocks noGrp="1"/>
          </p:cNvSpPr>
          <p:nvPr/>
        </p:nvSpPr>
        <p:spPr>
          <a:xfrm>
            <a:off x="4240017" y="1583135"/>
            <a:ext cx="19125080" cy="1115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tabLst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r>
              <a:rPr lang="en-US" sz="4400" b="0" cap="none" dirty="0">
                <a:solidFill>
                  <a:srgbClr val="000000"/>
                </a:solidFill>
                <a:latin typeface="+mj-lt"/>
              </a:rPr>
              <a:t>Support Vector/ Soft-Margin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3">
                <a:extLst>
                  <a:ext uri="{FF2B5EF4-FFF2-40B4-BE49-F238E27FC236}">
                    <a16:creationId xmlns:a16="http://schemas.microsoft.com/office/drawing/2014/main" id="{D5931BF7-36AA-829C-9821-48BCDD7960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1489" y="3375190"/>
                <a:ext cx="20692623" cy="877019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lc="http://schemas.openxmlformats.org/drawingml/2006/lockedCanvas" val="1"/>
                </a:ext>
              </a:extLst>
            </p:spPr>
            <p:txBody>
              <a:bodyPr lIns="50800" tIns="50800" rIns="50800" bIns="50800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33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ctr" defTabSz="243833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ctr" defTabSz="243833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ctr" defTabSz="243833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ctr" defTabSz="243833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ctr" defTabSz="243833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ctr" defTabSz="243833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ctr" defTabSz="243833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ctr" defTabSz="243833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marL="571500" indent="-571500" algn="just">
                  <a:buFont typeface="Arial" panose="020B0604020202020204" pitchFamily="34" charset="0"/>
                  <a:buChar char="•"/>
                </a:pPr>
                <a:r>
                  <a:rPr lang="en-US" sz="4400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In support vector classifier, each data point </a:t>
                </a:r>
                <a:r>
                  <a:rPr lang="en-US" sz="4400" i="1" dirty="0" err="1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</a:t>
                </a:r>
                <a:r>
                  <a:rPr lang="en-US" sz="4400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is given a </a:t>
                </a:r>
                <a:r>
                  <a:rPr lang="en-US" sz="4400" b="1" dirty="0">
                    <a:solidFill>
                      <a:srgbClr val="00B0F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slack variable</a:t>
                </a:r>
                <a:r>
                  <a:rPr lang="en-US" sz="4400" b="1" dirty="0">
                    <a:solidFill>
                      <a:srgbClr val="00B0F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𝑒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</m:t>
                        </m:r>
                      </m:sub>
                    </m:sSub>
                    <m:r>
                      <a:rPr lang="en-US" sz="4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</m:oMath>
                </a14:m>
                <a:r>
                  <a:rPr lang="en-US" sz="4400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that </a:t>
                </a:r>
                <a:r>
                  <a:rPr lang="en-US" sz="4400" b="1" dirty="0">
                    <a:solidFill>
                      <a:srgbClr val="00B0F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allow</a:t>
                </a:r>
                <a:r>
                  <a:rPr lang="en-US" sz="4400" b="1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4400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individual data points to be </a:t>
                </a:r>
                <a:r>
                  <a:rPr lang="en-US" sz="4400" b="1" dirty="0">
                    <a:solidFill>
                      <a:srgbClr val="00B0F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on the wrong side</a:t>
                </a:r>
                <a:r>
                  <a:rPr lang="en-US" sz="4400" dirty="0">
                    <a:solidFill>
                      <a:srgbClr val="00B0F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4400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of</a:t>
                </a:r>
                <a:r>
                  <a:rPr lang="en-US" sz="4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4400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 margin or the separating hyperplane.</a:t>
                </a:r>
                <a:endParaRPr lang="en-US" sz="4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571500" indent="-571500" algn="just">
                  <a:buFont typeface="Arial" panose="020B0604020202020204" pitchFamily="34" charset="0"/>
                  <a:buChar char="•"/>
                </a:pPr>
                <a:r>
                  <a:rPr lang="en-US" sz="4400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 </a:t>
                </a:r>
                <a:r>
                  <a:rPr lang="en-US" sz="4400" b="1" dirty="0">
                    <a:solidFill>
                      <a:srgbClr val="00B0F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slack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𝑒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</m:t>
                        </m:r>
                      </m:sub>
                    </m:sSub>
                    <m:r>
                      <a:rPr lang="en-US" sz="4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</m:oMath>
                </a14:m>
                <a:r>
                  <a:rPr lang="en-US" sz="4400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quantifies</a:t>
                </a:r>
                <a:r>
                  <a:rPr lang="en-US" sz="4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4400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where the </a:t>
                </a:r>
                <a:r>
                  <a:rPr lang="en-US" sz="4400" i="1" dirty="0" err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</a:t>
                </a:r>
                <a:r>
                  <a:rPr lang="en-US" sz="4400" dirty="0" err="1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-th</a:t>
                </a:r>
                <a:r>
                  <a:rPr lang="en-US" sz="4400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observation is </a:t>
                </a:r>
                <a:r>
                  <a:rPr lang="en-US" sz="4400" b="1" dirty="0">
                    <a:solidFill>
                      <a:srgbClr val="00B0F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located</a:t>
                </a:r>
                <a:r>
                  <a:rPr lang="en-US" sz="4400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relative to the hyperplane</a:t>
                </a:r>
                <a:r>
                  <a:rPr lang="en-US" sz="4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4400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and the margin:</a:t>
                </a:r>
              </a:p>
              <a:p>
                <a:pPr marL="1020763" indent="-571500" algn="just">
                  <a:buFont typeface="Courier New" panose="02070309020205020404" pitchFamily="49" charset="0"/>
                  <a:buChar char="o"/>
                </a:pPr>
                <a:r>
                  <a:rPr lang="en-US" sz="4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4400" b="1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𝒆</m:t>
                        </m:r>
                      </m:e>
                      <m:sub>
                        <m:r>
                          <a:rPr lang="en-US" sz="4400" b="1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𝒊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US" sz="4400" b="1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𝟎</m:t>
                    </m:r>
                  </m:oMath>
                </a14:m>
                <a:r>
                  <a:rPr lang="en-US" sz="4400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then the </a:t>
                </a:r>
                <a:r>
                  <a:rPr lang="en-US" sz="4400" i="1" dirty="0" err="1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</a:t>
                </a:r>
                <a:r>
                  <a:rPr lang="en-US" sz="4400" dirty="0" err="1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-th</a:t>
                </a:r>
                <a:r>
                  <a:rPr lang="en-US" sz="4400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data point is on the </a:t>
                </a:r>
                <a:r>
                  <a:rPr lang="en-US" sz="4400" b="1" dirty="0">
                    <a:solidFill>
                      <a:srgbClr val="00B0F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correct side </a:t>
                </a:r>
                <a:r>
                  <a:rPr lang="en-US" sz="4400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of the </a:t>
                </a:r>
                <a:r>
                  <a:rPr lang="en-US" sz="4400" b="1" dirty="0">
                    <a:solidFill>
                      <a:srgbClr val="00B0F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margin</a:t>
                </a:r>
              </a:p>
              <a:p>
                <a:pPr marL="1020763" indent="-571500" algn="just">
                  <a:buFont typeface="Courier New" panose="02070309020205020404" pitchFamily="49" charset="0"/>
                  <a:buChar char="o"/>
                </a:pPr>
                <a:r>
                  <a:rPr lang="en-US" sz="4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4400" b="1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𝒆</m:t>
                        </m:r>
                      </m:e>
                      <m:sub>
                        <m:r>
                          <a:rPr lang="en-US" sz="4400" b="1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𝒊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&gt;</m:t>
                    </m:r>
                    <m:r>
                      <a:rPr lang="en-US" sz="4400" b="1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𝟎</m:t>
                    </m:r>
                  </m:oMath>
                </a14:m>
                <a:r>
                  <a:rPr lang="en-US" sz="4400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</a:t>
                </a:r>
                <a:r>
                  <a:rPr lang="en-US" sz="4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then the </a:t>
                </a:r>
                <a:r>
                  <a:rPr lang="en-US" sz="4400" i="1" dirty="0" err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</a:t>
                </a:r>
                <a:r>
                  <a:rPr lang="en-US" sz="4400" dirty="0" err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-th</a:t>
                </a:r>
                <a:r>
                  <a:rPr lang="en-US" sz="4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data point is on the </a:t>
                </a:r>
                <a:r>
                  <a:rPr lang="en-US" sz="4400" b="1" dirty="0">
                    <a:solidFill>
                      <a:srgbClr val="00B0F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wrong side </a:t>
                </a:r>
                <a:r>
                  <a:rPr lang="en-US" sz="4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of the </a:t>
                </a:r>
                <a:r>
                  <a:rPr lang="en-US" sz="4400" b="1" dirty="0">
                    <a:solidFill>
                      <a:srgbClr val="00B0F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margin </a:t>
                </a:r>
                <a:r>
                  <a:rPr lang="en-US" sz="4400" dirty="0">
                    <a:solidFill>
                      <a:srgbClr val="00B0F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(</a:t>
                </a:r>
                <a:r>
                  <a:rPr lang="en-US" sz="4400" b="1" dirty="0">
                    <a:solidFill>
                      <a:srgbClr val="00B0F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violated the margin</a:t>
                </a:r>
                <a:r>
                  <a:rPr lang="en-US" sz="4400" dirty="0">
                    <a:solidFill>
                      <a:srgbClr val="00B0F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)</a:t>
                </a:r>
              </a:p>
              <a:p>
                <a:pPr marL="1020763" indent="-571500" algn="just">
                  <a:buFont typeface="Courier New" panose="02070309020205020404" pitchFamily="49" charset="0"/>
                  <a:buChar char="o"/>
                </a:pPr>
                <a:r>
                  <a:rPr lang="en-US" sz="4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4400" b="1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𝒆</m:t>
                        </m:r>
                      </m:e>
                      <m:sub>
                        <m:r>
                          <a:rPr lang="en-US" sz="4400" b="1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𝒊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&gt;</m:t>
                    </m:r>
                    <m:r>
                      <a:rPr lang="en-US" sz="4400" b="1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𝟏</m:t>
                    </m:r>
                  </m:oMath>
                </a14:m>
                <a:r>
                  <a:rPr lang="en-US" sz="4400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</a:t>
                </a:r>
                <a:r>
                  <a:rPr lang="en-US" sz="4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then the </a:t>
                </a:r>
                <a:r>
                  <a:rPr lang="en-US" sz="4400" i="1" dirty="0" err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</a:t>
                </a:r>
                <a:r>
                  <a:rPr lang="en-US" sz="4400" dirty="0" err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-th</a:t>
                </a:r>
                <a:r>
                  <a:rPr lang="en-US" sz="4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data point is on the </a:t>
                </a:r>
                <a:r>
                  <a:rPr lang="en-US" sz="4400" b="1" dirty="0">
                    <a:solidFill>
                      <a:srgbClr val="00B0F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wrong side</a:t>
                </a:r>
                <a:r>
                  <a:rPr lang="en-US" sz="4400" b="1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4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of the </a:t>
                </a:r>
                <a:r>
                  <a:rPr lang="en-US" sz="4400" b="1" dirty="0">
                    <a:solidFill>
                      <a:srgbClr val="00B0F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hyperplane</a:t>
                </a:r>
                <a:r>
                  <a:rPr lang="en-US" sz="4400" b="1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endParaRPr lang="en-US" sz="4400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" name="Content Placeholder 3">
                <a:extLst>
                  <a:ext uri="{FF2B5EF4-FFF2-40B4-BE49-F238E27FC236}">
                    <a16:creationId xmlns:a16="http://schemas.microsoft.com/office/drawing/2014/main" id="{D5931BF7-36AA-829C-9821-48BCDD796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489" y="3375190"/>
                <a:ext cx="20692623" cy="8770192"/>
              </a:xfrm>
              <a:prstGeom prst="rect">
                <a:avLst/>
              </a:prstGeom>
              <a:blipFill>
                <a:blip r:embed="rId2"/>
                <a:stretch>
                  <a:fillRect l="-1267" t="-1321" r="-138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a14="http://schemas.microsoft.com/office/drawing/2010/main" xmlns="" xmlns:m="http://schemas.openxmlformats.org/officeDocument/2006/math" xmlns:ma14="http://schemas.microsoft.com/office/mac/drawingml/2011/main" xmlns:lc="http://schemas.openxmlformats.org/drawingml/2006/lockedCanvas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82560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Support Vector Classifier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0C68E-786C-9D38-2A7F-7C194DAE534C}"/>
              </a:ext>
            </a:extLst>
          </p:cNvPr>
          <p:cNvSpPr>
            <a:spLocks noGrp="1"/>
          </p:cNvSpPr>
          <p:nvPr/>
        </p:nvSpPr>
        <p:spPr>
          <a:xfrm>
            <a:off x="4240017" y="1583135"/>
            <a:ext cx="19125080" cy="1115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tabLst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r>
              <a:rPr lang="en-US" sz="4400" b="0" cap="none" dirty="0">
                <a:solidFill>
                  <a:srgbClr val="000000"/>
                </a:solidFill>
                <a:latin typeface="+mj-lt"/>
              </a:rPr>
              <a:t>Support Vector/ Soft-Margin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5931BF7-36AA-829C-9821-48BCDD7960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45689" y="2836352"/>
                <a:ext cx="20692623" cy="1038033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lc="http://schemas.openxmlformats.org/drawingml/2006/lockedCanvas" val="1"/>
                </a:ext>
              </a:extLst>
            </p:spPr>
            <p:txBody>
              <a:bodyPr lIns="50800" tIns="50800" rIns="50800" bIns="50800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33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ctr" defTabSz="243833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ctr" defTabSz="243833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ctr" defTabSz="243833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ctr" defTabSz="243833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ctr" defTabSz="243833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ctr" defTabSz="243833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ctr" defTabSz="243833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ctr" defTabSz="243833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marL="571500" indent="-571500" algn="just">
                  <a:buFont typeface="Arial" panose="020B0604020202020204" pitchFamily="34" charset="0"/>
                  <a:buChar char="•"/>
                </a:pPr>
                <a:r>
                  <a:rPr lang="en-US" sz="4400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 support vector classifiers then attempt to </a:t>
                </a:r>
                <a:r>
                  <a:rPr lang="en-US" sz="4400" b="1" dirty="0">
                    <a:solidFill>
                      <a:srgbClr val="00B0F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maximize the margin </a:t>
                </a:r>
                <a:r>
                  <a:rPr lang="en-US" sz="4400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such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4400" i="1" smtClean="0"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4400" b="0" i="1" smtClean="0"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44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4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4400" b="0" i="1" smtClean="0"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≤</m:t>
                    </m:r>
                    <m:r>
                      <a:rPr lang="en-US" sz="4400" b="0" i="1" smtClean="0"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𝐿</m:t>
                    </m:r>
                  </m:oMath>
                </a14:m>
                <a:r>
                  <a:rPr lang="en-US" sz="4400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for a pre-specified constant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𝐿</m:t>
                    </m:r>
                    <m:r>
                      <a:rPr lang="en-US" sz="4400" b="0" i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.</m:t>
                    </m:r>
                  </m:oMath>
                </a14:m>
                <a:endParaRPr lang="en-US" sz="4400" b="0" i="0" dirty="0">
                  <a:latin typeface="Cambria Math" panose="02040503050406030204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1144588" indent="-571500" algn="just">
                  <a:spcBef>
                    <a:spcPts val="1500"/>
                  </a:spcBef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4400" b="1" i="1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𝑳</m:t>
                    </m:r>
                  </m:oMath>
                </a14:m>
                <a:r>
                  <a:rPr lang="en-US" sz="4400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controls the number and severity of </a:t>
                </a:r>
                <a:r>
                  <a:rPr lang="en-US" sz="4400" b="1" dirty="0">
                    <a:solidFill>
                      <a:srgbClr val="00B0F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 violations </a:t>
                </a:r>
                <a:r>
                  <a:rPr lang="en-US" sz="4400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to the margin and to the hyperplane that </a:t>
                </a:r>
                <a:r>
                  <a:rPr lang="en-US" sz="4400" b="1" dirty="0">
                    <a:solidFill>
                      <a:srgbClr val="00B0F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can be tolerated</a:t>
                </a:r>
                <a:r>
                  <a:rPr lang="en-US" sz="4400" dirty="0">
                    <a:solidFill>
                      <a:srgbClr val="00B0F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4400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by the classier. </a:t>
                </a:r>
              </a:p>
              <a:p>
                <a:pPr marL="573088" algn="just">
                  <a:spcBef>
                    <a:spcPts val="1500"/>
                  </a:spcBef>
                </a:pPr>
                <a:endParaRPr lang="en-US" sz="4400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611188" indent="-571500" algn="just">
                  <a:buFont typeface="Arial" panose="020B0604020202020204" pitchFamily="34" charset="0"/>
                  <a:buChar char="•"/>
                </a:pPr>
                <a:r>
                  <a:rPr lang="en-US" sz="4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Formally, we solve the </a:t>
                </a:r>
                <a:r>
                  <a:rPr lang="en-US" sz="4400" b="1" dirty="0">
                    <a:solidFill>
                      <a:srgbClr val="00B0F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optimization problem</a:t>
                </a:r>
                <a:r>
                  <a:rPr lang="en-US" sz="4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:</a:t>
                </a:r>
              </a:p>
              <a:p>
                <a:pPr marL="39688" indent="0" algn="just">
                  <a:spcBef>
                    <a:spcPts val="39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4400" b="0" i="1" smtClean="0">
                              <a:effectLst/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400" b="0" i="0" smtClean="0">
                              <a:effectLst/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max</m:t>
                          </m:r>
                        </m:fName>
                        <m:e>
                          <m:r>
                            <a:rPr lang="en-US" sz="4400" b="0" i="1" smtClean="0">
                              <a:effectLst/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𝑀</m:t>
                          </m:r>
                        </m:e>
                      </m:func>
                    </m:oMath>
                  </m:oMathPara>
                </a14:m>
                <a:endParaRPr lang="en-US" sz="4400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531813" indent="0" algn="just">
                  <a:spcBef>
                    <a:spcPts val="2100"/>
                  </a:spcBef>
                  <a:buNone/>
                </a:pPr>
                <a:r>
                  <a:rPr lang="en-US" sz="4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with respect to</a:t>
                </a:r>
                <a:r>
                  <a:rPr lang="en-US" sz="4400" dirty="0"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44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0</m:t>
                        </m:r>
                      </m:sub>
                    </m:sSub>
                    <m:r>
                      <a:rPr lang="en-US" sz="4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,…,</m:t>
                    </m:r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𝑒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sz="4400" i="1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,…,</m:t>
                    </m:r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𝑒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4400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subject to constraints</a:t>
                </a:r>
              </a:p>
              <a:p>
                <a:pPr marL="531813" indent="0" algn="just">
                  <a:spcBef>
                    <a:spcPts val="2100"/>
                  </a:spcBef>
                  <a:buNone/>
                </a:pPr>
                <a:endParaRPr lang="en-US" sz="4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531813" indent="0" algn="just">
                  <a:spcBef>
                    <a:spcPts val="2100"/>
                  </a:spcBef>
                  <a:buNone/>
                </a:pPr>
                <a:endParaRPr lang="en-US" sz="4400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531813" indent="0" algn="just">
                  <a:spcBef>
                    <a:spcPts val="2100"/>
                  </a:spcBef>
                  <a:buNone/>
                </a:pPr>
                <a:endParaRPr lang="en-US" sz="4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531813" indent="0" algn="just">
                  <a:spcBef>
                    <a:spcPts val="2100"/>
                  </a:spcBef>
                  <a:buNone/>
                </a:pPr>
                <a:r>
                  <a:rPr lang="en-US" sz="4400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440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𝐿</m:t>
                    </m:r>
                  </m:oMath>
                </a14:m>
                <a:r>
                  <a:rPr lang="en-US" sz="4400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is a nonnegative tuning parameter. </a:t>
                </a:r>
              </a:p>
              <a:p>
                <a:pPr marL="531813" indent="0" algn="just">
                  <a:buNone/>
                </a:pPr>
                <a:endParaRPr lang="en-US" sz="4400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39688" indent="0" algn="just">
                  <a:buNone/>
                </a:pPr>
                <a:endParaRPr lang="en-US" sz="4400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5931BF7-36AA-829C-9821-48BCDD796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689" y="2836352"/>
                <a:ext cx="20692623" cy="10380331"/>
              </a:xfrm>
              <a:prstGeom prst="rect">
                <a:avLst/>
              </a:prstGeom>
              <a:blipFill>
                <a:blip r:embed="rId2"/>
                <a:stretch>
                  <a:fillRect l="-1267" t="-1116" r="-141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a14="http://schemas.microsoft.com/office/drawing/2010/main" xmlns="" xmlns:m="http://schemas.openxmlformats.org/officeDocument/2006/math" xmlns:ma14="http://schemas.microsoft.com/office/mac/drawingml/2011/main" xmlns:lc="http://schemas.openxmlformats.org/drawingml/2006/lockedCanvas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9288F1F0-A9AF-7706-C0BD-4CB1975B0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812" y="9294858"/>
            <a:ext cx="12175381" cy="252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16020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Support Vector Classifier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0C68E-786C-9D38-2A7F-7C194DAE534C}"/>
              </a:ext>
            </a:extLst>
          </p:cNvPr>
          <p:cNvSpPr>
            <a:spLocks noGrp="1"/>
          </p:cNvSpPr>
          <p:nvPr/>
        </p:nvSpPr>
        <p:spPr>
          <a:xfrm>
            <a:off x="4240017" y="1583135"/>
            <a:ext cx="19125080" cy="1115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tabLst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r>
              <a:rPr lang="en-US" sz="4400" b="0" cap="none" dirty="0">
                <a:solidFill>
                  <a:srgbClr val="000000"/>
                </a:solidFill>
                <a:latin typeface="+mj-lt"/>
              </a:rPr>
              <a:t>Support Vector/ Soft-Margin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3">
                <a:extLst>
                  <a:ext uri="{FF2B5EF4-FFF2-40B4-BE49-F238E27FC236}">
                    <a16:creationId xmlns:a16="http://schemas.microsoft.com/office/drawing/2014/main" id="{D5931BF7-36AA-829C-9821-48BCDD7960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9240" y="3030104"/>
                <a:ext cx="20692623" cy="1038033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lc="http://schemas.openxmlformats.org/drawingml/2006/lockedCanvas" val="1"/>
                </a:ext>
              </a:extLst>
            </p:spPr>
            <p:txBody>
              <a:bodyPr lIns="50800" tIns="50800" rIns="50800" bIns="50800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243833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1pPr>
                <a:lvl2pPr marL="0" marR="0" indent="457200" algn="ctr" defTabSz="243833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2pPr>
                <a:lvl3pPr marL="0" marR="0" indent="914400" algn="ctr" defTabSz="243833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3pPr>
                <a:lvl4pPr marL="0" marR="0" indent="1371600" algn="ctr" defTabSz="243833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4pPr>
                <a:lvl5pPr marL="0" marR="0" indent="1828800" algn="ctr" defTabSz="243833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5pPr>
                <a:lvl6pPr marL="0" marR="0" indent="2286000" algn="ctr" defTabSz="243833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0" marR="0" indent="2743200" algn="ctr" defTabSz="243833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0" marR="0" indent="3200400" algn="ctr" defTabSz="243833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0" marR="0" indent="3657600" algn="ctr" defTabSz="243833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400" b="0" i="0" u="none" strike="noStrike" cap="none" spc="0" normalizeH="0" baseline="0">
                    <a:ln>
                      <a:noFill/>
                    </a:ln>
                    <a:solidFill>
                      <a:srgbClr val="5E5E5E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marL="571500" indent="-571500" algn="just">
                  <a:spcBef>
                    <a:spcPts val="2700"/>
                  </a:spcBef>
                  <a:buFont typeface="Arial" panose="020B0604020202020204" pitchFamily="34" charset="0"/>
                  <a:buChar char="•"/>
                </a:pPr>
                <a:r>
                  <a:rPr lang="en-US" sz="4400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As before, we can write an equivalent optimization problem:</a:t>
                </a:r>
              </a:p>
              <a:p>
                <a:pPr marL="449263" indent="-449263" algn="just">
                  <a:spcBef>
                    <a:spcPts val="2700"/>
                  </a:spcBef>
                </a:pPr>
                <a:endParaRPr lang="en-US" sz="4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449263" indent="-449263" algn="just">
                  <a:spcBef>
                    <a:spcPts val="2700"/>
                  </a:spcBef>
                </a:pPr>
                <a:endParaRPr lang="en-US" sz="4400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449263" indent="-449263" algn="just">
                  <a:spcBef>
                    <a:spcPts val="2700"/>
                  </a:spcBef>
                </a:pPr>
                <a:endParaRPr lang="en-US" sz="4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449263" indent="-449263" algn="just">
                  <a:spcBef>
                    <a:spcPts val="2700"/>
                  </a:spcBef>
                </a:pPr>
                <a:endParaRPr lang="en-US" sz="4400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490538" indent="-490538" algn="just">
                  <a:spcBef>
                    <a:spcPts val="2700"/>
                  </a:spcBef>
                </a:pPr>
                <a:endParaRPr lang="en-US" sz="4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571500" indent="-571500" algn="just">
                  <a:spcBef>
                    <a:spcPts val="2700"/>
                  </a:spcBef>
                  <a:buFont typeface="Arial" panose="020B0604020202020204" pitchFamily="34" charset="0"/>
                  <a:buChar char="•"/>
                </a:pPr>
                <a:r>
                  <a:rPr lang="en-US" sz="4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Once we obtain the estimators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 smtClean="0"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4400" i="1" smtClean="0">
                                <a:effectLst/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accPr>
                          <m:e>
                            <m:r>
                              <a:rPr lang="en-US" sz="4400" b="0" i="1" smtClean="0">
                                <a:effectLst/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4400" b="0" i="1" smtClean="0"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0</m:t>
                        </m:r>
                      </m:sub>
                    </m:sSub>
                    <m:r>
                      <a:rPr lang="en-US" sz="4400" b="0" i="1" smtClean="0"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,</m:t>
                    </m:r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44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acc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sz="4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,…,</m:t>
                    </m:r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44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acc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400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the </a:t>
                </a:r>
                <a:r>
                  <a:rPr lang="en-US" sz="4400" b="1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estimated hyperplane </a:t>
                </a:r>
                <a:r>
                  <a:rPr lang="en-US" sz="4400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44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accPr>
                      <m:e>
                        <m:r>
                          <a:rPr lang="en-US" sz="44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44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r>
                          <a:rPr lang="en-US" sz="4400" b="1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𝒙</m:t>
                        </m:r>
                      </m:e>
                    </m:d>
                    <m:r>
                      <a:rPr lang="en-US" sz="4400" i="1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sSub>
                      <m:sSubPr>
                        <m:ctrlP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0</m:t>
                        </m:r>
                      </m:sub>
                    </m:sSub>
                    <m:r>
                      <a:rPr lang="en-US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+</m:t>
                    </m:r>
                    <m:sSub>
                      <m:sSubPr>
                        <m:ctrlP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</m:t>
                        </m:r>
                        <m: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+…+</m:t>
                    </m:r>
                    <m:sSub>
                      <m:sSubPr>
                        <m:ctrlP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𝑖𝑝</m:t>
                        </m:r>
                      </m:sub>
                    </m:sSub>
                    <m:sSub>
                      <m:sSubPr>
                        <m:ctrlP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and our </a:t>
                </a:r>
                <a:r>
                  <a:rPr lang="en-US" sz="4400" b="1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classification rule </a:t>
                </a:r>
                <a:r>
                  <a:rPr lang="en-US" sz="4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is as follows: for a new observation </a:t>
                </a:r>
                <a14:m>
                  <m:oMath xmlns:m="http://schemas.openxmlformats.org/officeDocument/2006/math">
                    <m:r>
                      <a:rPr lang="en-US" sz="4400" b="1" i="1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𝒙</m:t>
                    </m:r>
                    <m:r>
                      <a:rPr lang="en-US" sz="4400" i="1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d>
                      <m:dPr>
                        <m:ctrlPr>
                          <a:rPr lang="en-US" sz="44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4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4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4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44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4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4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</a:t>
                </a:r>
              </a:p>
              <a:p>
                <a:pPr marL="490538" indent="0" algn="just">
                  <a:spcBef>
                    <a:spcPts val="27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4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acc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𝑌</m:t>
                          </m:r>
                        </m:e>
                      </m:acc>
                      <m:r>
                        <a:rPr lang="en-US" sz="4400" i="1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4400" i="1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𝑠𝑖𝑔𝑛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44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44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44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4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449263" indent="17463" algn="just">
                  <a:spcBef>
                    <a:spcPts val="2700"/>
                  </a:spcBef>
                </a:pPr>
                <a:r>
                  <a:rPr lang="en-US" sz="4400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The classification boundary: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440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accPr>
                      <m:e>
                        <m:r>
                          <a:rPr lang="en-US" sz="44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44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r>
                          <a:rPr lang="en-US" sz="4400" b="1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𝒙</m:t>
                        </m:r>
                      </m:e>
                    </m:d>
                    <m:r>
                      <a:rPr lang="en-US" sz="4400" b="1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US" sz="4400" b="1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𝟎</m:t>
                    </m:r>
                  </m:oMath>
                </a14:m>
                <a:r>
                  <a:rPr lang="en-US" sz="4400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the two margins: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44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accPr>
                      <m:e>
                        <m:r>
                          <a:rPr lang="en-US" sz="44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44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r>
                          <a:rPr lang="en-US" sz="4400" b="1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𝒙</m:t>
                        </m:r>
                      </m:e>
                    </m:d>
                    <m:r>
                      <a:rPr lang="en-US" sz="4400" b="1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=±</m:t>
                    </m:r>
                    <m:r>
                      <a:rPr lang="en-US" sz="4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1</m:t>
                    </m:r>
                    <m:r>
                      <a:rPr lang="en-US" sz="4400" b="1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</m:oMath>
                </a14:m>
                <a:endParaRPr lang="en-US" sz="4400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" name="Content Placeholder 3">
                <a:extLst>
                  <a:ext uri="{FF2B5EF4-FFF2-40B4-BE49-F238E27FC236}">
                    <a16:creationId xmlns:a16="http://schemas.microsoft.com/office/drawing/2014/main" id="{D5931BF7-36AA-829C-9821-48BCDD796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240" y="3030104"/>
                <a:ext cx="20692623" cy="10380331"/>
              </a:xfrm>
              <a:prstGeom prst="rect">
                <a:avLst/>
              </a:prstGeom>
              <a:blipFill>
                <a:blip r:embed="rId2"/>
                <a:stretch>
                  <a:fillRect l="-1267" t="-1174" r="-1384" b="-170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a14="http://schemas.microsoft.com/office/drawing/2010/main" xmlns="" xmlns:m="http://schemas.openxmlformats.org/officeDocument/2006/math" xmlns:ma14="http://schemas.microsoft.com/office/mac/drawingml/2011/main" xmlns:lc="http://schemas.openxmlformats.org/drawingml/2006/lockedCanvas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>
            <a:extLst>
              <a:ext uri="{FF2B5EF4-FFF2-40B4-BE49-F238E27FC236}">
                <a16:creationId xmlns:a16="http://schemas.microsoft.com/office/drawing/2014/main" id="{9B85C3A4-89E2-E39E-FEE5-AA348F4F0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518" y="4296626"/>
            <a:ext cx="16792964" cy="43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73343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8"/>
            <a:ext cx="14715569" cy="510281"/>
          </a:xfrm>
        </p:spPr>
        <p:txBody>
          <a:bodyPr>
            <a:noAutofit/>
          </a:bodyPr>
          <a:lstStyle/>
          <a:p>
            <a:r>
              <a:rPr lang="en-US" sz="9600" dirty="0">
                <a:latin typeface="+mj-lt"/>
              </a:rPr>
              <a:t>Learning Outcome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549400" indent="-635000" algn="just"/>
            <a:r>
              <a:rPr lang="en-US" sz="5400" b="1" dirty="0">
                <a:latin typeface="+mj-lt"/>
              </a:rPr>
              <a:t>LO 1: </a:t>
            </a:r>
            <a:r>
              <a:rPr lang="en-US" sz="5400" dirty="0">
                <a:latin typeface="+mj-lt"/>
              </a:rPr>
              <a:t>Explain the fundamental of machine learning concept</a:t>
            </a:r>
          </a:p>
          <a:p>
            <a:pPr marL="1549400" indent="-635000" algn="just"/>
            <a:r>
              <a:rPr lang="en-US" sz="5400" b="1" dirty="0">
                <a:latin typeface="+mj-lt"/>
              </a:rPr>
              <a:t>LO 2: </a:t>
            </a:r>
            <a:r>
              <a:rPr lang="en-US" sz="5400" dirty="0">
                <a:latin typeface="+mj-lt"/>
              </a:rPr>
              <a:t>Interpret the distribution of dataset using regression method</a:t>
            </a:r>
          </a:p>
          <a:p>
            <a:pPr marL="1549400" indent="-635000" algn="just"/>
            <a:r>
              <a:rPr lang="en-US" sz="5400" b="1" dirty="0">
                <a:latin typeface="+mj-lt"/>
              </a:rPr>
              <a:t>LO 3: </a:t>
            </a:r>
            <a:r>
              <a:rPr lang="en-US" sz="5400" dirty="0">
                <a:latin typeface="+mj-lt"/>
              </a:rPr>
              <a:t>Experiment classification and clustering algorithm from given dataset</a:t>
            </a:r>
          </a:p>
        </p:txBody>
      </p:sp>
    </p:spTree>
    <p:extLst>
      <p:ext uri="{BB962C8B-B14F-4D97-AF65-F5344CB8AC3E}">
        <p14:creationId xmlns:p14="http://schemas.microsoft.com/office/powerpoint/2010/main" val="276645439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Support Vector Classifier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0C68E-786C-9D38-2A7F-7C194DAE534C}"/>
              </a:ext>
            </a:extLst>
          </p:cNvPr>
          <p:cNvSpPr>
            <a:spLocks noGrp="1"/>
          </p:cNvSpPr>
          <p:nvPr/>
        </p:nvSpPr>
        <p:spPr>
          <a:xfrm>
            <a:off x="4240017" y="1583135"/>
            <a:ext cx="19125080" cy="1115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tabLst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r>
              <a:rPr lang="en-US" sz="4400" b="0" cap="none" dirty="0">
                <a:solidFill>
                  <a:srgbClr val="000000"/>
                </a:solidFill>
                <a:latin typeface="+mj-lt"/>
              </a:rPr>
              <a:t>Support Vector/ Soft-Margin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931BF7-36AA-829C-9821-48BCDD796022}"/>
              </a:ext>
            </a:extLst>
          </p:cNvPr>
          <p:cNvSpPr txBox="1">
            <a:spLocks/>
          </p:cNvSpPr>
          <p:nvPr/>
        </p:nvSpPr>
        <p:spPr>
          <a:xfrm>
            <a:off x="591389" y="2698725"/>
            <a:ext cx="13211168" cy="10380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 with the maximal margin classifier, the classifier is </a:t>
            </a:r>
            <a:r>
              <a:rPr lang="en-US" sz="4400" b="1" dirty="0">
                <a:solidFill>
                  <a:srgbClr val="00B0F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affected only by</a:t>
            </a:r>
            <a:r>
              <a:rPr lang="en-US" sz="4400" b="1" dirty="0">
                <a:solidFill>
                  <a:srgbClr val="00B0F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observations that </a:t>
            </a:r>
            <a:r>
              <a:rPr lang="en-US" sz="4400" b="1" dirty="0">
                <a:solidFill>
                  <a:srgbClr val="00B0F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lie on the margin </a:t>
            </a:r>
            <a:r>
              <a:rPr lang="en-US" sz="4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 </a:t>
            </a:r>
            <a:r>
              <a:rPr lang="en-US" sz="4400" b="1" dirty="0">
                <a:solidFill>
                  <a:srgbClr val="00B0F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violates the margin</a:t>
            </a:r>
            <a:r>
              <a:rPr lang="en-US" sz="4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sz="44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points</a:t>
            </a: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that lies strictly </a:t>
            </a:r>
            <a:r>
              <a:rPr lang="en-US" sz="4400" b="1" dirty="0">
                <a:solidFill>
                  <a:srgbClr val="00B0F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 the correct side </a:t>
            </a:r>
            <a:r>
              <a:rPr lang="en-US" sz="4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 the margin </a:t>
            </a:r>
            <a:r>
              <a:rPr lang="en-US" sz="4400" b="1" dirty="0">
                <a:solidFill>
                  <a:srgbClr val="00B0F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does not affect</a:t>
            </a:r>
            <a:r>
              <a:rPr lang="en-US" sz="4400" b="1" dirty="0">
                <a:solidFill>
                  <a:srgbClr val="00B0F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support vector classifier at all.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sz="44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this case, data points that </a:t>
            </a:r>
            <a:r>
              <a:rPr lang="en-US" sz="4400" b="1" dirty="0">
                <a:solidFill>
                  <a:srgbClr val="00B0F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fall</a:t>
            </a:r>
            <a:r>
              <a:rPr lang="en-US" sz="4400" b="1" dirty="0">
                <a:solidFill>
                  <a:srgbClr val="00B0F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400" b="1" dirty="0">
                <a:solidFill>
                  <a:srgbClr val="00B0F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directly on the margin</a:t>
            </a:r>
            <a:r>
              <a:rPr lang="en-US" sz="4400" dirty="0">
                <a:solidFill>
                  <a:srgbClr val="00B0F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lang="en-US" sz="4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or </a:t>
            </a:r>
            <a:r>
              <a:rPr lang="en-US" sz="4400" b="1" dirty="0">
                <a:solidFill>
                  <a:srgbClr val="00B0F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 the wrong side </a:t>
            </a:r>
            <a:r>
              <a:rPr lang="en-US" sz="4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 the margin for their</a:t>
            </a: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class, are known as </a:t>
            </a:r>
            <a:r>
              <a:rPr lang="en-US" sz="4400" b="1" dirty="0">
                <a:solidFill>
                  <a:srgbClr val="00B0F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support vectors</a:t>
            </a:r>
            <a:r>
              <a:rPr lang="en-US" sz="4400" dirty="0">
                <a:solidFill>
                  <a:srgbClr val="00B0F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sz="4400" dirty="0">
              <a:solidFill>
                <a:srgbClr val="00B0F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circled points in the figure are</a:t>
            </a: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support vectors for the the classifier shown using the red line.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sz="44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sz="44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4" descr="A picture containing screenshot, line, diagram, plot&#10;&#10;Description automatically generated">
            <a:extLst>
              <a:ext uri="{FF2B5EF4-FFF2-40B4-BE49-F238E27FC236}">
                <a16:creationId xmlns:a16="http://schemas.microsoft.com/office/drawing/2014/main" id="{86B4EF26-8330-59B8-DBE9-FAF0F648F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7259" y="3423145"/>
            <a:ext cx="9797034" cy="853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6739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Judul 4">
            <a:extLst>
              <a:ext uri="{FF2B5EF4-FFF2-40B4-BE49-F238E27FC236}">
                <a16:creationId xmlns:a16="http://schemas.microsoft.com/office/drawing/2014/main" id="{C5B773AD-3131-DABC-0943-3C804025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</a:p>
        </p:txBody>
      </p:sp>
    </p:spTree>
    <p:extLst>
      <p:ext uri="{BB962C8B-B14F-4D97-AF65-F5344CB8AC3E}">
        <p14:creationId xmlns:p14="http://schemas.microsoft.com/office/powerpoint/2010/main" val="47946437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Support Vector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631B84A-6194-E359-AB3B-EDE870D960D8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1098391" y="2819394"/>
                <a:ext cx="21440768" cy="1005530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lc="http://schemas.openxmlformats.org/drawingml/2006/lockedCanvas" val="1"/>
                </a:ext>
              </a:extLst>
            </p:spPr>
            <p:txBody>
              <a:bodyPr lIns="50800" tIns="50800" rIns="50800" bIns="50800">
                <a:noAutofit/>
              </a:bodyPr>
              <a:lstStyle>
                <a:lvl1pPr marL="266700" marR="0" indent="-266700" algn="l" defTabSz="2438338" rtl="0" eaLnBrk="1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kumimoji="0" lang="en-US" sz="2600" b="0" i="0" u="none" strike="noStrike" cap="none" spc="0" normalizeH="0" baseline="0">
                    <a:ln>
                      <a:noFill/>
                    </a:ln>
                    <a:solidFill>
                      <a:srgbClr val="212121"/>
                    </a:solidFill>
                    <a:effectLst/>
                    <a:uFillTx/>
                    <a:latin typeface="Open Sans Light"/>
                    <a:ea typeface="Open Sans Light"/>
                    <a:cs typeface="Open Sans Light"/>
                    <a:sym typeface="Helvetica Neue"/>
                  </a:defRPr>
                </a:lvl1pPr>
                <a:lvl2pPr marL="890588" marR="0" indent="-280988" algn="l" defTabSz="2438338" rtl="0" eaLnBrk="1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kumimoji="0" lang="en-US" sz="2600" b="0" i="0" u="none" strike="noStrike" cap="none" spc="0" normalizeH="0" baseline="0">
                    <a:ln>
                      <a:noFill/>
                    </a:ln>
                    <a:solidFill>
                      <a:srgbClr val="212121"/>
                    </a:solidFill>
                    <a:effectLst/>
                    <a:uFillTx/>
                    <a:latin typeface="Open Sans Light"/>
                    <a:ea typeface="Open Sans Light"/>
                    <a:cs typeface="Open Sans Light"/>
                    <a:sym typeface="Helvetica Neue"/>
                  </a:defRPr>
                </a:lvl2pPr>
                <a:lvl3pPr marL="1470025" marR="0" indent="-250825" algn="l" defTabSz="2438338" rtl="0" eaLnBrk="1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kumimoji="0" lang="en-US" sz="2600" b="0" i="0" u="none" strike="noStrike" cap="none" spc="0" normalizeH="0" baseline="0">
                    <a:ln>
                      <a:noFill/>
                    </a:ln>
                    <a:solidFill>
                      <a:srgbClr val="212121"/>
                    </a:solidFill>
                    <a:effectLst/>
                    <a:uFillTx/>
                    <a:latin typeface="Open Sans Light"/>
                    <a:ea typeface="Open Sans Light"/>
                    <a:cs typeface="Open Sans Light"/>
                    <a:sym typeface="Helvetica Neue"/>
                  </a:defRPr>
                </a:lvl3pPr>
                <a:lvl4pPr marL="2138363" marR="0" indent="-309563" algn="l" defTabSz="2438338" rtl="0" eaLnBrk="1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kumimoji="0" lang="en-US" sz="2600" b="0" i="0" u="none" strike="noStrike" cap="none" spc="0" normalizeH="0" baseline="0">
                    <a:ln>
                      <a:noFill/>
                    </a:ln>
                    <a:solidFill>
                      <a:srgbClr val="212121"/>
                    </a:solidFill>
                    <a:effectLst/>
                    <a:uFillTx/>
                    <a:latin typeface="Open Sans Light"/>
                    <a:ea typeface="Open Sans Light"/>
                    <a:cs typeface="Open Sans Light"/>
                    <a:sym typeface="Helvetica Neue"/>
                  </a:defRPr>
                </a:lvl4pPr>
                <a:lvl5pPr marL="2717800" marR="0" indent="-279400" algn="l" defTabSz="2438338" rtl="0" eaLnBrk="1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kumimoji="0" lang="en-US" sz="2600" b="0" i="0" u="none" strike="noStrike" cap="none" spc="0" normalizeH="0" baseline="0">
                    <a:ln>
                      <a:noFill/>
                    </a:ln>
                    <a:solidFill>
                      <a:srgbClr val="212121"/>
                    </a:solidFill>
                    <a:effectLst/>
                    <a:uFillTx/>
                    <a:latin typeface="Open Sans Light"/>
                    <a:ea typeface="Open Sans Light"/>
                    <a:cs typeface="Open Sans Light"/>
                    <a:sym typeface="Helvetica Neue"/>
                  </a:defRPr>
                </a:lvl5pPr>
                <a:lvl6pPr marL="3657600" marR="0" indent="-609600" algn="l" defTabSz="2438338" rtl="0" eaLnBrk="1" latinLnBrk="0" hangingPunct="1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4267200" marR="0" indent="-609600" algn="l" defTabSz="2438338" rtl="0" eaLnBrk="1" latinLnBrk="0" hangingPunct="1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4876800" marR="0" indent="-609600" algn="l" defTabSz="2438338" rtl="0" eaLnBrk="1" latinLnBrk="0" hangingPunct="1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5486400" marR="0" indent="-609600" algn="l" defTabSz="2438338" rtl="0" eaLnBrk="1" latinLnBrk="0" hangingPunct="1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marL="449263" indent="-449263" algn="just"/>
                <a:r>
                  <a:rPr lang="en-US" sz="4400" dirty="0">
                    <a:solidFill>
                      <a:schemeClr val="bg2">
                        <a:lumMod val="10000"/>
                      </a:schemeClr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 support vector classifier described so far finds linear boundaries</a:t>
                </a:r>
                <a:r>
                  <a:rPr lang="en-US" sz="4400" dirty="0">
                    <a:solidFill>
                      <a:schemeClr val="bg2">
                        <a:lumMod val="1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4400" dirty="0">
                    <a:solidFill>
                      <a:schemeClr val="bg2">
                        <a:lumMod val="10000"/>
                      </a:schemeClr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in the input feature space.</a:t>
                </a:r>
              </a:p>
              <a:p>
                <a:pPr marL="1225550" indent="-571500" algn="just">
                  <a:spcBef>
                    <a:spcPts val="1500"/>
                  </a:spcBef>
                  <a:buFont typeface="Courier New" panose="02070309020205020404" pitchFamily="49" charset="0"/>
                  <a:buChar char="o"/>
                </a:pPr>
                <a:r>
                  <a:rPr lang="en-US" sz="4400" dirty="0">
                    <a:solidFill>
                      <a:schemeClr val="bg2">
                        <a:lumMod val="10000"/>
                      </a:schemeClr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Often </a:t>
                </a:r>
                <a:r>
                  <a:rPr lang="en-US" sz="4400" b="1" dirty="0">
                    <a:solidFill>
                      <a:srgbClr val="00B0F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linear effects </a:t>
                </a:r>
                <a:r>
                  <a:rPr lang="en-US" sz="4400" dirty="0">
                    <a:solidFill>
                      <a:schemeClr val="bg2">
                        <a:lumMod val="10000"/>
                      </a:schemeClr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of the covariates</a:t>
                </a:r>
                <a:r>
                  <a:rPr lang="en-US" sz="4400" b="1" dirty="0">
                    <a:solidFill>
                      <a:schemeClr val="bg2">
                        <a:lumMod val="1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4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𝑿</m:t>
                    </m:r>
                  </m:oMath>
                </a14:m>
                <a:r>
                  <a:rPr lang="en-US" sz="4400" b="1" dirty="0">
                    <a:solidFill>
                      <a:schemeClr val="bg2">
                        <a:lumMod val="10000"/>
                      </a:schemeClr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4400" dirty="0">
                    <a:solidFill>
                      <a:schemeClr val="bg2">
                        <a:lumMod val="10000"/>
                      </a:schemeClr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is </a:t>
                </a:r>
                <a:r>
                  <a:rPr lang="en-US" sz="4400" b="1" dirty="0">
                    <a:solidFill>
                      <a:srgbClr val="00B0F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not enough </a:t>
                </a:r>
                <a:r>
                  <a:rPr lang="en-US" sz="4400" dirty="0">
                    <a:solidFill>
                      <a:schemeClr val="bg2">
                        <a:lumMod val="10000"/>
                      </a:schemeClr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for a classification problem.</a:t>
                </a:r>
              </a:p>
              <a:p>
                <a:pPr marL="1225550" indent="-571500" algn="just">
                  <a:spcBef>
                    <a:spcPts val="1500"/>
                  </a:spcBef>
                  <a:buFont typeface="Courier New" panose="02070309020205020404" pitchFamily="49" charset="0"/>
                  <a:buChar char="o"/>
                </a:pPr>
                <a:r>
                  <a:rPr lang="en-US" sz="4400" dirty="0">
                    <a:solidFill>
                      <a:schemeClr val="bg2">
                        <a:lumMod val="1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W</a:t>
                </a:r>
                <a:r>
                  <a:rPr lang="en-US" sz="4400" dirty="0">
                    <a:solidFill>
                      <a:schemeClr val="bg2">
                        <a:lumMod val="10000"/>
                      </a:schemeClr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 might want</a:t>
                </a:r>
                <a:r>
                  <a:rPr lang="en-US" sz="4400" dirty="0">
                    <a:solidFill>
                      <a:schemeClr val="bg2">
                        <a:lumMod val="1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4400" dirty="0">
                    <a:solidFill>
                      <a:schemeClr val="bg2">
                        <a:lumMod val="10000"/>
                      </a:schemeClr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to incorporate </a:t>
                </a:r>
                <a:r>
                  <a:rPr lang="en-US" sz="4400" b="1" dirty="0">
                    <a:solidFill>
                      <a:srgbClr val="00B0F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nonlinear terms </a:t>
                </a:r>
                <a:r>
                  <a:rPr lang="en-US" sz="4400" dirty="0">
                    <a:solidFill>
                      <a:schemeClr val="bg2">
                        <a:lumMod val="10000"/>
                      </a:schemeClr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(e.g., square or cubic terms).</a:t>
                </a:r>
              </a:p>
              <a:p>
                <a:pPr marL="592138" indent="-592138" algn="just"/>
                <a:r>
                  <a:rPr lang="en-US" sz="4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In general, we can incorporate other </a:t>
                </a:r>
                <a:r>
                  <a:rPr lang="en-US" sz="4400" b="1" dirty="0">
                    <a:solidFill>
                      <a:srgbClr val="00B0F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nonlinear transformation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h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4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r>
                          <a:rPr lang="en-US" sz="4400" b="1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𝑿</m:t>
                        </m:r>
                      </m:e>
                    </m:d>
                    <m:r>
                      <a:rPr lang="en-US" sz="4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,</m:t>
                    </m:r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h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44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r>
                          <a:rPr lang="en-US" sz="4400" b="1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𝑿</m:t>
                        </m:r>
                      </m:e>
                    </m:d>
                    <m:r>
                      <a:rPr lang="en-US" sz="4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,…,</m:t>
                    </m:r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h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sz="44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r>
                          <a:rPr lang="en-US" sz="4400" b="1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US" sz="4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as </a:t>
                </a:r>
                <a:r>
                  <a:rPr lang="en-US" sz="4400" b="1" dirty="0">
                    <a:solidFill>
                      <a:srgbClr val="00B0F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features</a:t>
                </a:r>
                <a:r>
                  <a:rPr lang="en-US" sz="4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 Once the basis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h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sz="44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r>
                          <a:rPr lang="en-US" sz="4400" b="1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𝑿</m:t>
                        </m:r>
                      </m:e>
                    </m:d>
                    <m:r>
                      <a:rPr lang="en-US" sz="44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, </m:t>
                    </m:r>
                    <m:r>
                      <a:rPr lang="en-US" sz="44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𝑚</m:t>
                    </m:r>
                    <m:r>
                      <a:rPr lang="en-US" sz="44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=1,…,</m:t>
                    </m:r>
                    <m:r>
                      <a:rPr lang="en-US" sz="44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𝑀</m:t>
                    </m:r>
                  </m:oMath>
                </a14:m>
                <a:r>
                  <a:rPr lang="en-US" sz="4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are selected, the procedure is the same as before.</a:t>
                </a:r>
              </a:p>
              <a:p>
                <a:pPr marL="592138" indent="-592138" algn="just"/>
                <a:r>
                  <a:rPr lang="en-US" sz="4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We fit the support vector classifier using input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h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4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sz="44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4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,…,</m:t>
                    </m:r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h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sz="44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4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sz="44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44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4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,</m:t>
                    </m:r>
                    <m:r>
                      <a:rPr lang="en-US" sz="4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𝑖</m:t>
                    </m:r>
                    <m:r>
                      <a:rPr lang="en-US" sz="4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=1,…,</m:t>
                    </m:r>
                    <m:r>
                      <a:rPr lang="en-US" sz="4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𝑁</m:t>
                    </m:r>
                  </m:oMath>
                </a14:m>
                <a:r>
                  <a:rPr lang="en-US" sz="4400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and produce the </a:t>
                </a:r>
                <a:r>
                  <a:rPr lang="en-US" sz="4400" b="1" dirty="0">
                    <a:solidFill>
                      <a:srgbClr val="00B0F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nonlinear function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631B84A-6194-E359-AB3B-EDE870D96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391" y="2819394"/>
                <a:ext cx="21440768" cy="10055303"/>
              </a:xfrm>
              <a:prstGeom prst="rect">
                <a:avLst/>
              </a:prstGeom>
              <a:blipFill>
                <a:blip r:embed="rId2"/>
                <a:stretch>
                  <a:fillRect l="-1962" t="-3939" r="-133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>
            <a:extLst>
              <a:ext uri="{FF2B5EF4-FFF2-40B4-BE49-F238E27FC236}">
                <a16:creationId xmlns:a16="http://schemas.microsoft.com/office/drawing/2014/main" id="{ACFD44FA-8C8D-3D47-9EAA-630D150CA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576" y="11439330"/>
            <a:ext cx="1274445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BC15D01-1F43-BFD7-ACC8-2D1FEDBC2EF1}"/>
              </a:ext>
            </a:extLst>
          </p:cNvPr>
          <p:cNvSpPr>
            <a:spLocks noGrp="1"/>
          </p:cNvSpPr>
          <p:nvPr/>
        </p:nvSpPr>
        <p:spPr>
          <a:xfrm>
            <a:off x="4240017" y="1583135"/>
            <a:ext cx="19125080" cy="1115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tabLst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r>
              <a:rPr lang="en-US" sz="4400" b="0" cap="none" dirty="0">
                <a:solidFill>
                  <a:srgbClr val="000000"/>
                </a:solidFill>
                <a:latin typeface="+mj-lt"/>
              </a:rPr>
              <a:t>Incorporating Nonlinear Terms</a:t>
            </a:r>
          </a:p>
        </p:txBody>
      </p:sp>
    </p:spTree>
    <p:extLst>
      <p:ext uri="{BB962C8B-B14F-4D97-AF65-F5344CB8AC3E}">
        <p14:creationId xmlns:p14="http://schemas.microsoft.com/office/powerpoint/2010/main" val="20802827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Support Vector Machine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BC15D01-1F43-BFD7-ACC8-2D1FEDBC2EF1}"/>
              </a:ext>
            </a:extLst>
          </p:cNvPr>
          <p:cNvSpPr>
            <a:spLocks noGrp="1"/>
          </p:cNvSpPr>
          <p:nvPr/>
        </p:nvSpPr>
        <p:spPr>
          <a:xfrm>
            <a:off x="4240017" y="1583135"/>
            <a:ext cx="19125080" cy="1115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tabLst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r>
              <a:rPr lang="en-US" sz="4400" b="0" cap="none" dirty="0">
                <a:solidFill>
                  <a:srgbClr val="000000"/>
                </a:solidFill>
                <a:latin typeface="+mj-lt"/>
              </a:rPr>
              <a:t>Kernel Trick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C631B84A-6194-E359-AB3B-EDE870D960D8}"/>
              </a:ext>
            </a:extLst>
          </p:cNvPr>
          <p:cNvSpPr>
            <a:spLocks noGrp="1"/>
          </p:cNvSpPr>
          <p:nvPr/>
        </p:nvSpPr>
        <p:spPr>
          <a:xfrm>
            <a:off x="1471616" y="2931361"/>
            <a:ext cx="21440768" cy="10055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>
            <a:noAutofit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449263" indent="-449263" algn="just">
              <a:lnSpc>
                <a:spcPct val="150000"/>
              </a:lnSpc>
            </a:pPr>
            <a:r>
              <a:rPr lang="en-US" sz="44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Support vector machines (SVM) </a:t>
            </a:r>
            <a:r>
              <a:rPr lang="en-US" sz="4400" b="1" dirty="0">
                <a:solidFill>
                  <a:srgbClr val="00B0F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generalize</a:t>
            </a:r>
            <a:r>
              <a:rPr lang="en-US" sz="44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support vector classifiers</a:t>
            </a:r>
            <a:r>
              <a:rPr lang="en-US" sz="4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4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by including </a:t>
            </a:r>
            <a:r>
              <a:rPr lang="en-US" sz="4400" b="1" dirty="0">
                <a:solidFill>
                  <a:srgbClr val="00B0F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nonlinear features </a:t>
            </a:r>
            <a:r>
              <a:rPr lang="en-US" sz="44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a specific way that allows us to</a:t>
            </a:r>
            <a:r>
              <a:rPr lang="en-US" sz="4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4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 many such features as well as a high number of variables.</a:t>
            </a:r>
          </a:p>
          <a:p>
            <a:pPr marL="449263" indent="-449263" algn="just">
              <a:lnSpc>
                <a:spcPct val="150000"/>
              </a:lnSpc>
            </a:pPr>
            <a:r>
              <a:rPr lang="en-US" sz="44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Without going into mathematics, SVM does so</a:t>
            </a:r>
            <a:r>
              <a:rPr lang="en-US" sz="4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4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using the so called </a:t>
            </a:r>
            <a:r>
              <a:rPr lang="en-US" sz="4400" b="1" dirty="0">
                <a:solidFill>
                  <a:srgbClr val="00B0F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kernel trick</a:t>
            </a:r>
            <a:r>
              <a:rPr lang="en-US" sz="4400" dirty="0">
                <a:solidFill>
                  <a:srgbClr val="00B0F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44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i.e. by specifying a </a:t>
            </a:r>
            <a:r>
              <a:rPr lang="en-US" sz="4400" b="1" dirty="0">
                <a:solidFill>
                  <a:srgbClr val="00B0F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kernel function</a:t>
            </a:r>
            <a:r>
              <a:rPr lang="en-US" sz="4400" b="1" dirty="0">
                <a:solidFill>
                  <a:srgbClr val="00B0F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4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that controls which nonlinear features to include in the classifier.</a:t>
            </a:r>
          </a:p>
          <a:p>
            <a:pPr marL="449263" indent="-449263" algn="just">
              <a:lnSpc>
                <a:spcPct val="150000"/>
              </a:lnSpc>
            </a:pPr>
            <a:r>
              <a:rPr lang="en-US" sz="44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solution to the support vector classifier problem can be represented as 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6D21D17-90D6-FC70-55C9-44CD36EF4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656" y="11240926"/>
            <a:ext cx="1975485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84174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Support Vector Machine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BC15D01-1F43-BFD7-ACC8-2D1FEDBC2EF1}"/>
              </a:ext>
            </a:extLst>
          </p:cNvPr>
          <p:cNvSpPr>
            <a:spLocks noGrp="1"/>
          </p:cNvSpPr>
          <p:nvPr/>
        </p:nvSpPr>
        <p:spPr>
          <a:xfrm>
            <a:off x="4240017" y="1583135"/>
            <a:ext cx="19125080" cy="1115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tabLst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r>
              <a:rPr lang="en-US" sz="4400" b="0" cap="none" dirty="0">
                <a:solidFill>
                  <a:srgbClr val="000000"/>
                </a:solidFill>
                <a:latin typeface="+mj-lt"/>
              </a:rPr>
              <a:t>Kernel Trick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3">
                <a:extLst>
                  <a:ext uri="{FF2B5EF4-FFF2-40B4-BE49-F238E27FC236}">
                    <a16:creationId xmlns:a16="http://schemas.microsoft.com/office/drawing/2014/main" id="{C631B84A-6194-E359-AB3B-EDE870D960D8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1670050" y="2983648"/>
                <a:ext cx="21440768" cy="1005530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lc="http://schemas.openxmlformats.org/drawingml/2006/lockedCanvas" val="1"/>
                </a:ext>
              </a:extLst>
            </p:spPr>
            <p:txBody>
              <a:bodyPr lIns="50800" tIns="50800" rIns="50800" bIns="50800">
                <a:noAutofit/>
              </a:bodyPr>
              <a:lstStyle>
                <a:lvl1pPr marL="266700" marR="0" indent="-266700" algn="l" defTabSz="2438338" rtl="0" eaLnBrk="1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kumimoji="0" lang="en-US" sz="2600" b="0" i="0" u="none" strike="noStrike" cap="none" spc="0" normalizeH="0" baseline="0">
                    <a:ln>
                      <a:noFill/>
                    </a:ln>
                    <a:solidFill>
                      <a:srgbClr val="212121"/>
                    </a:solidFill>
                    <a:effectLst/>
                    <a:uFillTx/>
                    <a:latin typeface="Open Sans Light"/>
                    <a:ea typeface="Open Sans Light"/>
                    <a:cs typeface="Open Sans Light"/>
                    <a:sym typeface="Helvetica Neue"/>
                  </a:defRPr>
                </a:lvl1pPr>
                <a:lvl2pPr marL="890588" marR="0" indent="-280988" algn="l" defTabSz="2438338" rtl="0" eaLnBrk="1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kumimoji="0" lang="en-US" sz="2600" b="0" i="0" u="none" strike="noStrike" cap="none" spc="0" normalizeH="0" baseline="0">
                    <a:ln>
                      <a:noFill/>
                    </a:ln>
                    <a:solidFill>
                      <a:srgbClr val="212121"/>
                    </a:solidFill>
                    <a:effectLst/>
                    <a:uFillTx/>
                    <a:latin typeface="Open Sans Light"/>
                    <a:ea typeface="Open Sans Light"/>
                    <a:cs typeface="Open Sans Light"/>
                    <a:sym typeface="Helvetica Neue"/>
                  </a:defRPr>
                </a:lvl2pPr>
                <a:lvl3pPr marL="1470025" marR="0" indent="-250825" algn="l" defTabSz="2438338" rtl="0" eaLnBrk="1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kumimoji="0" lang="en-US" sz="2600" b="0" i="0" u="none" strike="noStrike" cap="none" spc="0" normalizeH="0" baseline="0">
                    <a:ln>
                      <a:noFill/>
                    </a:ln>
                    <a:solidFill>
                      <a:srgbClr val="212121"/>
                    </a:solidFill>
                    <a:effectLst/>
                    <a:uFillTx/>
                    <a:latin typeface="Open Sans Light"/>
                    <a:ea typeface="Open Sans Light"/>
                    <a:cs typeface="Open Sans Light"/>
                    <a:sym typeface="Helvetica Neue"/>
                  </a:defRPr>
                </a:lvl3pPr>
                <a:lvl4pPr marL="2138363" marR="0" indent="-309563" algn="l" defTabSz="2438338" rtl="0" eaLnBrk="1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kumimoji="0" lang="en-US" sz="2600" b="0" i="0" u="none" strike="noStrike" cap="none" spc="0" normalizeH="0" baseline="0">
                    <a:ln>
                      <a:noFill/>
                    </a:ln>
                    <a:solidFill>
                      <a:srgbClr val="212121"/>
                    </a:solidFill>
                    <a:effectLst/>
                    <a:uFillTx/>
                    <a:latin typeface="Open Sans Light"/>
                    <a:ea typeface="Open Sans Light"/>
                    <a:cs typeface="Open Sans Light"/>
                    <a:sym typeface="Helvetica Neue"/>
                  </a:defRPr>
                </a:lvl4pPr>
                <a:lvl5pPr marL="2717800" marR="0" indent="-279400" algn="l" defTabSz="2438338" rtl="0" eaLnBrk="1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kumimoji="0" lang="en-US" sz="2600" b="0" i="0" u="none" strike="noStrike" cap="none" spc="0" normalizeH="0" baseline="0">
                    <a:ln>
                      <a:noFill/>
                    </a:ln>
                    <a:solidFill>
                      <a:srgbClr val="212121"/>
                    </a:solidFill>
                    <a:effectLst/>
                    <a:uFillTx/>
                    <a:latin typeface="Open Sans Light"/>
                    <a:ea typeface="Open Sans Light"/>
                    <a:cs typeface="Open Sans Light"/>
                    <a:sym typeface="Helvetica Neue"/>
                  </a:defRPr>
                </a:lvl5pPr>
                <a:lvl6pPr marL="3657600" marR="0" indent="-609600" algn="l" defTabSz="2438338" rtl="0" eaLnBrk="1" latinLnBrk="0" hangingPunct="1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4267200" marR="0" indent="-609600" algn="l" defTabSz="2438338" rtl="0" eaLnBrk="1" latinLnBrk="0" hangingPunct="1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4876800" marR="0" indent="-609600" algn="l" defTabSz="2438338" rtl="0" eaLnBrk="1" latinLnBrk="0" hangingPunct="1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5486400" marR="0" indent="-609600" algn="l" defTabSz="2438338" rtl="0" eaLnBrk="1" latinLnBrk="0" hangingPunct="1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marL="449263" indent="-449263" algn="just">
                  <a:spcBef>
                    <a:spcPts val="2400"/>
                  </a:spcBef>
                </a:pPr>
                <a:r>
                  <a:rPr lang="en-US" sz="4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 smtClean="0"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4400" i="1" smtClean="0">
                                <a:effectLst/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accPr>
                          <m:e>
                            <m:r>
                              <a:rPr lang="en-US" sz="4400" b="0" i="1" smtClean="0">
                                <a:effectLst/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4400" b="0" i="1" smtClean="0"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0</m:t>
                        </m:r>
                      </m:sub>
                    </m:sSub>
                    <m:r>
                      <a:rPr lang="en-US" sz="4400" b="0" i="1" smtClean="0"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4400" b="0" i="0" smtClean="0"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and</m:t>
                    </m:r>
                    <m:r>
                      <a:rPr lang="en-US" sz="4400" b="0" i="0" smtClean="0"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440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accPr>
                          <m:e>
                            <m:r>
                              <a:rPr lang="en-US" sz="4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" panose="020B0606030504020204" pitchFamily="34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sz="4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,…,</m:t>
                    </m:r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44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" panose="020B0606030504020204" pitchFamily="34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4400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it can be shown that we only need the all </a:t>
                </a:r>
                <a:r>
                  <a:rPr lang="en-US" sz="4400" b="1" dirty="0">
                    <a:solidFill>
                      <a:srgbClr val="00B0F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pair-wise</a:t>
                </a:r>
                <a:r>
                  <a:rPr lang="en-US" sz="4400" b="1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4400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inner products of the training data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4400" i="1" smtClean="0"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4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sz="44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44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44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sz="44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44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𝑖</m:t>
                            </m:r>
                            <m:r>
                              <a:rPr lang="en-US" sz="44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′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4400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 </a:t>
                </a:r>
              </a:p>
              <a:p>
                <a:pPr marL="1349375" indent="-571500" algn="just">
                  <a:spcBef>
                    <a:spcPts val="2400"/>
                  </a:spcBef>
                  <a:buFont typeface="Courier New" panose="02070309020205020404" pitchFamily="49" charset="0"/>
                  <a:buChar char="o"/>
                </a:pPr>
                <a:r>
                  <a:rPr lang="en-US" sz="4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Many of the resulting solutions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440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accPr>
                          <m:e>
                            <m:r>
                              <a:rPr lang="en-US" sz="4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" panose="020B0606030504020204" pitchFamily="34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4400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are zero. </a:t>
                </a:r>
                <a:r>
                  <a:rPr lang="en-US" sz="4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 observations for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440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accPr>
                          <m:e>
                            <m:r>
                              <a:rPr lang="en-US" sz="4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" panose="020B0606030504020204" pitchFamily="34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4400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are </a:t>
                </a:r>
                <a:r>
                  <a:rPr lang="en-US" sz="4400" b="1" dirty="0">
                    <a:solidFill>
                      <a:srgbClr val="00B0F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nonzero</a:t>
                </a:r>
                <a:r>
                  <a:rPr lang="en-US" sz="4400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are called the </a:t>
                </a:r>
                <a:r>
                  <a:rPr lang="en-US" sz="4400" b="1" dirty="0">
                    <a:solidFill>
                      <a:srgbClr val="00B0F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support</a:t>
                </a:r>
                <a:r>
                  <a:rPr lang="en-US" sz="4400" b="1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4400" b="1" dirty="0">
                    <a:solidFill>
                      <a:srgbClr val="00B0F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vectors</a:t>
                </a:r>
                <a:r>
                  <a:rPr lang="en-US" sz="4400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</a:t>
                </a:r>
              </a:p>
              <a:p>
                <a:pPr marL="611188" indent="-571500" algn="just">
                  <a:spcBef>
                    <a:spcPts val="2400"/>
                  </a:spcBef>
                  <a:buFont typeface="Arial" panose="020B0604020202020204" pitchFamily="34" charset="0"/>
                  <a:buChar char="•"/>
                </a:pPr>
                <a:r>
                  <a:rPr lang="en-US" sz="4400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Therefore, for general nonlinear features</a:t>
                </a:r>
              </a:p>
              <a:p>
                <a:pPr marL="611188" indent="-571500" algn="just">
                  <a:spcBef>
                    <a:spcPts val="2400"/>
                  </a:spcBef>
                  <a:buFont typeface="Arial" panose="020B0604020202020204" pitchFamily="34" charset="0"/>
                  <a:buChar char="•"/>
                </a:pPr>
                <a:endParaRPr lang="en-US" sz="4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614363" indent="0" algn="just">
                  <a:spcBef>
                    <a:spcPts val="2400"/>
                  </a:spcBef>
                  <a:buNone/>
                </a:pPr>
                <a:r>
                  <a:rPr lang="en-US" sz="4400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 classifier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440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accPr>
                      <m:e>
                        <m:r>
                          <a:rPr lang="en-US" sz="44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44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r>
                          <a:rPr lang="en-US" sz="4400" b="1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4400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can be computed using the </a:t>
                </a:r>
                <a:r>
                  <a:rPr lang="en-US" sz="4400" b="1" dirty="0">
                    <a:solidFill>
                      <a:srgbClr val="00B0F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inner products</a:t>
                </a:r>
                <a:r>
                  <a:rPr lang="en-US" sz="4400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44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h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44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sz="44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44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)</m:t>
                        </m:r>
                        <m:r>
                          <a:rPr lang="en-US" sz="44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44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h</m:t>
                            </m:r>
                            <m:r>
                              <a:rPr lang="en-US" sz="44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(</m:t>
                            </m:r>
                            <m:r>
                              <a:rPr lang="en-US" sz="44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𝑿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en-US" sz="4400" i="1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r>
                          <a:rPr lang="en-US" sz="4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4400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44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r>
                          <a:rPr lang="en-US" sz="44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h</m:t>
                        </m:r>
                        <m:r>
                          <a:rPr lang="en-US" sz="44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(</m:t>
                        </m:r>
                        <m:r>
                          <a:rPr lang="en-US" sz="440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𝑥</m:t>
                        </m:r>
                        <m:r>
                          <a:rPr lang="en-US" sz="44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),</m:t>
                        </m:r>
                        <m:sSub>
                          <m:sSubPr>
                            <m:ctrlPr>
                              <a:rPr lang="en-US" sz="44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h</m:t>
                            </m:r>
                            <m:r>
                              <a:rPr lang="en-US" sz="44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(</m:t>
                            </m:r>
                            <m:r>
                              <a:rPr lang="en-US" sz="44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4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4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  </a:t>
                </a:r>
              </a:p>
              <a:p>
                <a:pPr marL="611188" indent="-571500" algn="just">
                  <a:spcBef>
                    <a:spcPts val="2400"/>
                  </a:spcBef>
                </a:pPr>
                <a:r>
                  <a:rPr lang="en-US" sz="4400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In fact, we need not specify the transformation </a:t>
                </a:r>
                <a14:m>
                  <m:oMath xmlns:m="http://schemas.openxmlformats.org/officeDocument/2006/math">
                    <m:r>
                      <a:rPr lang="en-US" sz="440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h</m:t>
                    </m:r>
                    <m:r>
                      <a:rPr lang="en-US" sz="440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r>
                      <a:rPr lang="en-US" sz="440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𝑥</m:t>
                    </m:r>
                    <m:r>
                      <a:rPr lang="en-US" sz="4400" i="1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)</m:t>
                    </m:r>
                  </m:oMath>
                </a14:m>
                <a:r>
                  <a:rPr lang="en-US" sz="4400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at all, but required only knowledge of the </a:t>
                </a:r>
                <a:r>
                  <a:rPr lang="en-US" sz="4400" b="1" dirty="0">
                    <a:solidFill>
                      <a:srgbClr val="00B0F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kernel function </a:t>
                </a:r>
              </a:p>
              <a:p>
                <a:pPr marL="8397875" indent="0" algn="just">
                  <a:spcBef>
                    <a:spcPts val="2400"/>
                  </a:spcBef>
                  <a:buNone/>
                </a:pPr>
                <a:r>
                  <a:rPr lang="en-US" sz="4400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that computes inner products in the transformed space.</a:t>
                </a:r>
              </a:p>
              <a:p>
                <a:pPr marL="39688" indent="0" algn="just">
                  <a:spcBef>
                    <a:spcPts val="2400"/>
                  </a:spcBef>
                  <a:buNone/>
                </a:pPr>
                <a:endParaRPr lang="en-US" sz="4400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3">
                <a:extLst>
                  <a:ext uri="{FF2B5EF4-FFF2-40B4-BE49-F238E27FC236}">
                    <a16:creationId xmlns:a16="http://schemas.microsoft.com/office/drawing/2014/main" id="{C631B84A-6194-E359-AB3B-EDE870D96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050" y="2983648"/>
                <a:ext cx="21440768" cy="10055303"/>
              </a:xfrm>
              <a:prstGeom prst="rect">
                <a:avLst/>
              </a:prstGeom>
              <a:blipFill>
                <a:blip r:embed="rId2"/>
                <a:stretch>
                  <a:fillRect l="-1962" t="-3879" r="-1336" b="-248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>
            <a:extLst>
              <a:ext uri="{FF2B5EF4-FFF2-40B4-BE49-F238E27FC236}">
                <a16:creationId xmlns:a16="http://schemas.microsoft.com/office/drawing/2014/main" id="{FE158496-61D6-57A5-D041-B5F9C0844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511" y="7087281"/>
            <a:ext cx="1164907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A044964D-FAFE-9AE7-5792-AF8B31BE0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546" y="11893130"/>
            <a:ext cx="7810500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0025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Support Vector Machine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BC15D01-1F43-BFD7-ACC8-2D1FEDBC2EF1}"/>
              </a:ext>
            </a:extLst>
          </p:cNvPr>
          <p:cNvSpPr>
            <a:spLocks noGrp="1"/>
          </p:cNvSpPr>
          <p:nvPr/>
        </p:nvSpPr>
        <p:spPr>
          <a:xfrm>
            <a:off x="4240017" y="1583135"/>
            <a:ext cx="19125080" cy="1115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tabLst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r>
              <a:rPr lang="en-US" sz="4400" b="0" cap="none" dirty="0">
                <a:solidFill>
                  <a:srgbClr val="000000"/>
                </a:solidFill>
                <a:latin typeface="+mj-lt"/>
              </a:rPr>
              <a:t>Kernel Trick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3">
                <a:extLst>
                  <a:ext uri="{FF2B5EF4-FFF2-40B4-BE49-F238E27FC236}">
                    <a16:creationId xmlns:a16="http://schemas.microsoft.com/office/drawing/2014/main" id="{C631B84A-6194-E359-AB3B-EDE870D960D8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1238089" y="2710607"/>
                <a:ext cx="13418987" cy="1005530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lc="http://schemas.openxmlformats.org/drawingml/2006/lockedCanvas" val="1"/>
                </a:ext>
              </a:extLst>
            </p:spPr>
            <p:txBody>
              <a:bodyPr lIns="50800" tIns="50800" rIns="50800" bIns="50800">
                <a:noAutofit/>
              </a:bodyPr>
              <a:lstStyle>
                <a:lvl1pPr marL="266700" marR="0" indent="-266700" algn="l" defTabSz="2438338" rtl="0" eaLnBrk="1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kumimoji="0" lang="en-US" sz="2600" b="0" i="0" u="none" strike="noStrike" cap="none" spc="0" normalizeH="0" baseline="0">
                    <a:ln>
                      <a:noFill/>
                    </a:ln>
                    <a:solidFill>
                      <a:srgbClr val="212121"/>
                    </a:solidFill>
                    <a:effectLst/>
                    <a:uFillTx/>
                    <a:latin typeface="Open Sans Light"/>
                    <a:ea typeface="Open Sans Light"/>
                    <a:cs typeface="Open Sans Light"/>
                    <a:sym typeface="Helvetica Neue"/>
                  </a:defRPr>
                </a:lvl1pPr>
                <a:lvl2pPr marL="890588" marR="0" indent="-280988" algn="l" defTabSz="2438338" rtl="0" eaLnBrk="1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kumimoji="0" lang="en-US" sz="2600" b="0" i="0" u="none" strike="noStrike" cap="none" spc="0" normalizeH="0" baseline="0">
                    <a:ln>
                      <a:noFill/>
                    </a:ln>
                    <a:solidFill>
                      <a:srgbClr val="212121"/>
                    </a:solidFill>
                    <a:effectLst/>
                    <a:uFillTx/>
                    <a:latin typeface="Open Sans Light"/>
                    <a:ea typeface="Open Sans Light"/>
                    <a:cs typeface="Open Sans Light"/>
                    <a:sym typeface="Helvetica Neue"/>
                  </a:defRPr>
                </a:lvl2pPr>
                <a:lvl3pPr marL="1470025" marR="0" indent="-250825" algn="l" defTabSz="2438338" rtl="0" eaLnBrk="1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kumimoji="0" lang="en-US" sz="2600" b="0" i="0" u="none" strike="noStrike" cap="none" spc="0" normalizeH="0" baseline="0">
                    <a:ln>
                      <a:noFill/>
                    </a:ln>
                    <a:solidFill>
                      <a:srgbClr val="212121"/>
                    </a:solidFill>
                    <a:effectLst/>
                    <a:uFillTx/>
                    <a:latin typeface="Open Sans Light"/>
                    <a:ea typeface="Open Sans Light"/>
                    <a:cs typeface="Open Sans Light"/>
                    <a:sym typeface="Helvetica Neue"/>
                  </a:defRPr>
                </a:lvl3pPr>
                <a:lvl4pPr marL="2138363" marR="0" indent="-309563" algn="l" defTabSz="2438338" rtl="0" eaLnBrk="1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kumimoji="0" lang="en-US" sz="2600" b="0" i="0" u="none" strike="noStrike" cap="none" spc="0" normalizeH="0" baseline="0">
                    <a:ln>
                      <a:noFill/>
                    </a:ln>
                    <a:solidFill>
                      <a:srgbClr val="212121"/>
                    </a:solidFill>
                    <a:effectLst/>
                    <a:uFillTx/>
                    <a:latin typeface="Open Sans Light"/>
                    <a:ea typeface="Open Sans Light"/>
                    <a:cs typeface="Open Sans Light"/>
                    <a:sym typeface="Helvetica Neue"/>
                  </a:defRPr>
                </a:lvl4pPr>
                <a:lvl5pPr marL="2717800" marR="0" indent="-279400" algn="l" defTabSz="2438338" rtl="0" eaLnBrk="1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kumimoji="0" lang="en-US" sz="2600" b="0" i="0" u="none" strike="noStrike" cap="none" spc="0" normalizeH="0" baseline="0">
                    <a:ln>
                      <a:noFill/>
                    </a:ln>
                    <a:solidFill>
                      <a:srgbClr val="212121"/>
                    </a:solidFill>
                    <a:effectLst/>
                    <a:uFillTx/>
                    <a:latin typeface="Open Sans Light"/>
                    <a:ea typeface="Open Sans Light"/>
                    <a:cs typeface="Open Sans Light"/>
                    <a:sym typeface="Helvetica Neue"/>
                  </a:defRPr>
                </a:lvl5pPr>
                <a:lvl6pPr marL="3657600" marR="0" indent="-609600" algn="l" defTabSz="2438338" rtl="0" eaLnBrk="1" latinLnBrk="0" hangingPunct="1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4267200" marR="0" indent="-609600" algn="l" defTabSz="2438338" rtl="0" eaLnBrk="1" latinLnBrk="0" hangingPunct="1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4876800" marR="0" indent="-609600" algn="l" defTabSz="2438338" rtl="0" eaLnBrk="1" latinLnBrk="0" hangingPunct="1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5486400" marR="0" indent="-609600" algn="l" defTabSz="2438338" rtl="0" eaLnBrk="1" latinLnBrk="0" hangingPunct="1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marL="449263" indent="-449263" algn="just">
                  <a:spcBef>
                    <a:spcPts val="2400"/>
                  </a:spcBef>
                </a:pPr>
                <a:r>
                  <a:rPr lang="en-US" sz="4400" dirty="0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Some </a:t>
                </a:r>
                <a:r>
                  <a:rPr lang="en-US" sz="4400" b="1" dirty="0">
                    <a:solidFill>
                      <a:srgbClr val="00B0F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popular choices </a:t>
                </a:r>
                <a:r>
                  <a:rPr lang="en-US" sz="4400" dirty="0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for the kernel function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𝐾</m:t>
                    </m:r>
                    <m:d>
                      <m:dPr>
                        <m:ctrlPr>
                          <a:rPr lang="en-US" sz="4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r>
                          <a:rPr lang="en-US" sz="4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.,.</m:t>
                        </m:r>
                      </m:e>
                    </m:d>
                  </m:oMath>
                </a14:m>
                <a:r>
                  <a:rPr lang="en-US" sz="4400" dirty="0">
                    <a:solidFill>
                      <a:srgbClr val="0000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in the SVM are</a:t>
                </a:r>
              </a:p>
              <a:p>
                <a:pPr marL="449263" indent="-449263" algn="just">
                  <a:spcBef>
                    <a:spcPts val="2400"/>
                  </a:spcBef>
                </a:pPr>
                <a:endParaRPr lang="en-US" sz="4400" dirty="0"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449263" indent="-449263" algn="just">
                  <a:spcBef>
                    <a:spcPts val="2400"/>
                  </a:spcBef>
                </a:pPr>
                <a:endParaRPr lang="en-US" sz="440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449263" indent="-449263" algn="just">
                  <a:spcBef>
                    <a:spcPts val="2400"/>
                  </a:spcBef>
                </a:pPr>
                <a:endParaRPr lang="en-US" sz="4400" dirty="0"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449263" indent="-449263" algn="just">
                  <a:spcBef>
                    <a:spcPts val="2400"/>
                  </a:spcBef>
                </a:pPr>
                <a:endParaRPr lang="en-US" sz="440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449263" indent="-449263" algn="just">
                  <a:spcBef>
                    <a:spcPts val="2400"/>
                  </a:spcBef>
                </a:pPr>
                <a:r>
                  <a:rPr lang="en-US" sz="4400" dirty="0">
                    <a:solidFill>
                      <a:srgbClr val="0000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For example, using the “linear” or “quadratic” (d = 2-degree polynomial)</a:t>
                </a:r>
                <a:r>
                  <a:rPr lang="en-US" sz="4400" dirty="0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4400" dirty="0">
                    <a:solidFill>
                      <a:srgbClr val="0000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kernel will result in a linear or quadratic classification boundaries,</a:t>
                </a:r>
                <a:r>
                  <a:rPr lang="en-US" sz="4400" dirty="0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4400" dirty="0">
                    <a:solidFill>
                      <a:srgbClr val="0000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respectively. </a:t>
                </a:r>
              </a:p>
              <a:p>
                <a:pPr marL="449263" indent="-449263" algn="just">
                  <a:spcBef>
                    <a:spcPts val="2400"/>
                  </a:spcBef>
                </a:pPr>
                <a:r>
                  <a:rPr lang="en-US" sz="4400" dirty="0">
                    <a:solidFill>
                      <a:srgbClr val="0000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On the other hand, using a “radial basis kernel”</a:t>
                </a:r>
                <a:r>
                  <a:rPr lang="en-US" sz="4400" dirty="0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4400" dirty="0">
                    <a:solidFill>
                      <a:srgbClr val="0000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captures other nonlinear features.</a:t>
                </a:r>
              </a:p>
              <a:p>
                <a:pPr marL="449263" indent="-449263" algn="just">
                  <a:spcBef>
                    <a:spcPts val="2400"/>
                  </a:spcBef>
                </a:pPr>
                <a:endParaRPr lang="en-US" sz="440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39688" indent="0" algn="just">
                  <a:spcBef>
                    <a:spcPts val="2400"/>
                  </a:spcBef>
                  <a:buNone/>
                </a:pPr>
                <a:endParaRPr lang="en-US" sz="440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" name="Content Placeholder 3">
                <a:extLst>
                  <a:ext uri="{FF2B5EF4-FFF2-40B4-BE49-F238E27FC236}">
                    <a16:creationId xmlns:a16="http://schemas.microsoft.com/office/drawing/2014/main" id="{C631B84A-6194-E359-AB3B-EDE870D96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089" y="2710607"/>
                <a:ext cx="13418987" cy="10055303"/>
              </a:xfrm>
              <a:prstGeom prst="rect">
                <a:avLst/>
              </a:prstGeom>
              <a:blipFill>
                <a:blip r:embed="rId2"/>
                <a:stretch>
                  <a:fillRect l="-3135" t="-4002" r="-2135" b="-206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9" descr="A picture containing diagram, line, screenshot, plot&#10;&#10;Description automatically generated">
            <a:extLst>
              <a:ext uri="{FF2B5EF4-FFF2-40B4-BE49-F238E27FC236}">
                <a16:creationId xmlns:a16="http://schemas.microsoft.com/office/drawing/2014/main" id="{703E4909-6DDD-F669-2C77-F0927913BE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" t="2376"/>
          <a:stretch/>
        </p:blipFill>
        <p:spPr>
          <a:xfrm>
            <a:off x="15846133" y="3377432"/>
            <a:ext cx="7299778" cy="6744151"/>
          </a:xfrm>
          <a:prstGeom prst="rect">
            <a:avLst/>
          </a:prstGeom>
        </p:spPr>
      </p:pic>
      <p:sp>
        <p:nvSpPr>
          <p:cNvPr id="6" name="TextBox 11">
            <a:extLst>
              <a:ext uri="{FF2B5EF4-FFF2-40B4-BE49-F238E27FC236}">
                <a16:creationId xmlns:a16="http://schemas.microsoft.com/office/drawing/2014/main" id="{681E24AB-781D-58BB-9522-1ACADE02392D}"/>
              </a:ext>
            </a:extLst>
          </p:cNvPr>
          <p:cNvSpPr txBox="1"/>
          <p:nvPr/>
        </p:nvSpPr>
        <p:spPr>
          <a:xfrm>
            <a:off x="16166016" y="10377311"/>
            <a:ext cx="6903718" cy="25545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Simulated two-class data with linear (blue dashed), quadratic (black dash-dotted) and radial-basis based (red solid) classification rules.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C0E2E1C-2B1A-5ECF-9E32-54FF4A87C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159" y="4594549"/>
            <a:ext cx="12484845" cy="283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4984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Judul 4">
            <a:extLst>
              <a:ext uri="{FF2B5EF4-FFF2-40B4-BE49-F238E27FC236}">
                <a16:creationId xmlns:a16="http://schemas.microsoft.com/office/drawing/2014/main" id="{C5B773AD-3131-DABC-0943-3C804025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182320043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4800" dirty="0">
                <a:latin typeface="+mj-lt"/>
              </a:rPr>
              <a:t>Exercise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2054226" lvl="1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You are a data scientist tasked with analyzing the Titanic dataset. The ultimate goal of your analysis is to build a model that can predict which passengers survived the Titanic disaster (</a:t>
            </a:r>
            <a:r>
              <a:rPr lang="en-US" sz="4000" dirty="0">
                <a:solidFill>
                  <a:schemeClr val="tx1"/>
                </a:solidFill>
                <a:latin typeface="+mj-lt"/>
                <a:hlinkClick r:id="rId2"/>
              </a:rPr>
              <a:t>https://www.kaggle.com/competitions/titanic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). Your objective is to build a logistic regression model to predict the binary outcome of survival for the Titanic passengers.</a:t>
            </a:r>
          </a:p>
          <a:p>
            <a:pPr marL="2633663" lvl="2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Split the dataset into a training set and a testing set to evaluate your model's performance (70:30).</a:t>
            </a:r>
          </a:p>
          <a:p>
            <a:pPr marL="2633663" lvl="2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Develop a Support Vector Machine model using your selected features.</a:t>
            </a:r>
          </a:p>
          <a:p>
            <a:pPr marL="2633663" lvl="2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Evaluate the performance of your Support </a:t>
            </a:r>
            <a:r>
              <a:rPr lang="en-US" sz="4000">
                <a:solidFill>
                  <a:schemeClr val="tx1"/>
                </a:solidFill>
                <a:latin typeface="+mj-lt"/>
              </a:rPr>
              <a:t>Vector Machine model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using metrics such as accuracy, precision, recall, and the ROC-AUC score.</a:t>
            </a:r>
          </a:p>
          <a:p>
            <a:pPr marL="2633663" lvl="2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Provide a detailed analysis of the confusion matrix to understand the true positives, false positives, true negatives, and false negatives.</a:t>
            </a:r>
          </a:p>
        </p:txBody>
      </p:sp>
    </p:spTree>
    <p:extLst>
      <p:ext uri="{BB962C8B-B14F-4D97-AF65-F5344CB8AC3E}">
        <p14:creationId xmlns:p14="http://schemas.microsoft.com/office/powerpoint/2010/main" val="361356468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Judul 4">
            <a:extLst>
              <a:ext uri="{FF2B5EF4-FFF2-40B4-BE49-F238E27FC236}">
                <a16:creationId xmlns:a16="http://schemas.microsoft.com/office/drawing/2014/main" id="{C5B773AD-3131-DABC-0943-3C804025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52150570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8"/>
            <a:ext cx="14715569" cy="510281"/>
          </a:xfrm>
        </p:spPr>
        <p:txBody>
          <a:bodyPr>
            <a:noAutofit/>
          </a:bodyPr>
          <a:lstStyle/>
          <a:p>
            <a:r>
              <a:rPr lang="en-US" sz="9600" dirty="0"/>
              <a:t>References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 lIns="50800" tIns="50800" rIns="50800" bIns="50800" anchor="t">
            <a:normAutofit/>
          </a:bodyPr>
          <a:lstStyle/>
          <a:p>
            <a:pPr marL="1772920" indent="-914400" algn="just"/>
            <a:r>
              <a:rPr lang="en-US" sz="4100">
                <a:latin typeface="Arial"/>
                <a:cs typeface="Arial"/>
              </a:rPr>
              <a:t>Géron, A. (2019). Hands-on machine learning with Scikit-Learn, Keras, and TensorFlow: Concepts, tools, and techniques to build intelligent systems (Second edition). O’Reilly.</a:t>
            </a:r>
          </a:p>
          <a:p>
            <a:pPr marL="1772920" indent="-914400" algn="just"/>
            <a:r>
              <a:rPr lang="en-US" sz="4100">
                <a:latin typeface="Arial"/>
                <a:cs typeface="Arial"/>
              </a:rPr>
              <a:t>James, G., Witten, D., Hastie, T., Tibshirani, R., &amp; Taylor, J. E. (2023). An introduction to statistical learning: With applications in Python. Springer.</a:t>
            </a:r>
          </a:p>
        </p:txBody>
      </p:sp>
    </p:spTree>
    <p:extLst>
      <p:ext uri="{BB962C8B-B14F-4D97-AF65-F5344CB8AC3E}">
        <p14:creationId xmlns:p14="http://schemas.microsoft.com/office/powerpoint/2010/main" val="369684605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8"/>
            <a:ext cx="14715569" cy="510281"/>
          </a:xfrm>
        </p:spPr>
        <p:txBody>
          <a:bodyPr>
            <a:noAutofit/>
          </a:bodyPr>
          <a:lstStyle/>
          <a:p>
            <a:r>
              <a:rPr lang="en-US" sz="9600" dirty="0">
                <a:latin typeface="+mj-lt"/>
              </a:rPr>
              <a:t>Outline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773238" indent="-914400" algn="just"/>
            <a:r>
              <a:rPr lang="en-US" sz="5400" dirty="0">
                <a:latin typeface="+mj-lt"/>
              </a:rPr>
              <a:t>Introduction</a:t>
            </a:r>
          </a:p>
          <a:p>
            <a:pPr marL="1773238" indent="-914400" algn="just"/>
            <a:r>
              <a:rPr lang="en-US" sz="5400" dirty="0">
                <a:latin typeface="+mj-lt"/>
              </a:rPr>
              <a:t>Maximal Margin Classifier</a:t>
            </a:r>
          </a:p>
          <a:p>
            <a:pPr marL="1773238" indent="-914400" algn="just"/>
            <a:r>
              <a:rPr lang="en-US" sz="5400" dirty="0">
                <a:latin typeface="+mj-lt"/>
              </a:rPr>
              <a:t>Support vector classifier</a:t>
            </a:r>
          </a:p>
          <a:p>
            <a:pPr marL="1773238" indent="-914400" algn="just"/>
            <a:r>
              <a:rPr lang="en-US" sz="5400" dirty="0">
                <a:latin typeface="+mj-lt"/>
              </a:rPr>
              <a:t>Support Vector Machine</a:t>
            </a:r>
          </a:p>
        </p:txBody>
      </p:sp>
    </p:spTree>
    <p:extLst>
      <p:ext uri="{BB962C8B-B14F-4D97-AF65-F5344CB8AC3E}">
        <p14:creationId xmlns:p14="http://schemas.microsoft.com/office/powerpoint/2010/main" val="226646014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Judul 4">
            <a:extLst>
              <a:ext uri="{FF2B5EF4-FFF2-40B4-BE49-F238E27FC236}">
                <a16:creationId xmlns:a16="http://schemas.microsoft.com/office/drawing/2014/main" id="{C5B773AD-3131-DABC-0943-3C804025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50478248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Introduction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 fontScale="92500" lnSpcReduction="20000"/>
          </a:bodyPr>
          <a:lstStyle/>
          <a:p>
            <a:pPr marL="1430338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Support vector machine (SVM) is:</a:t>
            </a:r>
          </a:p>
          <a:p>
            <a:pPr marL="2633663" lvl="2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A powerful, versatile, and the most popular Machine Learning model</a:t>
            </a:r>
          </a:p>
          <a:p>
            <a:pPr marL="2633663" lvl="2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Capable of performing linear or nonlinear classification, regression, and even outlier detection. </a:t>
            </a:r>
          </a:p>
          <a:p>
            <a:pPr marL="2633663" lvl="2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Well-suited for classification of complex small or medium-sized datasets.</a:t>
            </a:r>
          </a:p>
          <a:p>
            <a:pPr marL="2633663" lvl="2" indent="-571500" algn="just"/>
            <a:endParaRPr lang="en-US" sz="4000" dirty="0">
              <a:solidFill>
                <a:schemeClr val="tx1"/>
              </a:solidFill>
              <a:latin typeface="+mj-lt"/>
            </a:endParaRPr>
          </a:p>
          <a:p>
            <a:pPr marL="1430338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SVM is a family of classification rules that contain both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parametric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 (e.g., linear) and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nonparametric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 (e.g., kernel based) methods.</a:t>
            </a:r>
          </a:p>
          <a:p>
            <a:pPr marL="1430338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It can be viewed as a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generalization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 of linear decision boundaries for classification.</a:t>
            </a:r>
          </a:p>
          <a:p>
            <a:pPr marL="1430338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In particular, SVM produces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nonlinear boundaries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by constructing a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linear boundary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in a large, transformed version of the feature space.</a:t>
            </a:r>
          </a:p>
          <a:p>
            <a:pPr marL="1430338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We will mainly discuss three approaches: maximal margin classifier, the support vector classifier, and the support vector machine – people often loosely refer to these methods collectively as support vector machines.</a:t>
            </a:r>
          </a:p>
          <a:p>
            <a:pPr marL="1430338" indent="-571500" algn="just"/>
            <a:endParaRPr lang="en-US" sz="40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327143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Judul 4">
            <a:extLst>
              <a:ext uri="{FF2B5EF4-FFF2-40B4-BE49-F238E27FC236}">
                <a16:creationId xmlns:a16="http://schemas.microsoft.com/office/drawing/2014/main" id="{C5B773AD-3131-DABC-0943-3C804025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Maximal Margin Classifier</a:t>
            </a:r>
          </a:p>
        </p:txBody>
      </p:sp>
    </p:spTree>
    <p:extLst>
      <p:ext uri="{BB962C8B-B14F-4D97-AF65-F5344CB8AC3E}">
        <p14:creationId xmlns:p14="http://schemas.microsoft.com/office/powerpoint/2010/main" val="146717321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Maximal Margin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ampungan Konten 14">
                <a:extLst>
                  <a:ext uri="{FF2B5EF4-FFF2-40B4-BE49-F238E27FC236}">
                    <a16:creationId xmlns:a16="http://schemas.microsoft.com/office/drawing/2014/main" id="{FC0F9715-3361-3A3E-A4CD-86B721291623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466043" y="2557980"/>
                <a:ext cx="13338448" cy="11158019"/>
              </a:xfrm>
            </p:spPr>
            <p:txBody>
              <a:bodyPr>
                <a:normAutofit/>
              </a:bodyPr>
              <a:lstStyle/>
              <a:p>
                <a:pPr marL="2124075" indent="-1033463" algn="just"/>
                <a:r>
                  <a:rPr lang="en-US" sz="4000" dirty="0">
                    <a:solidFill>
                      <a:schemeClr val="bg2">
                        <a:lumMod val="10000"/>
                      </a:schemeClr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We know that logistic regression</a:t>
                </a:r>
                <a:r>
                  <a:rPr lang="en-US" sz="4000" dirty="0">
                    <a:solidFill>
                      <a:schemeClr val="bg2">
                        <a:lumMod val="1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4000" dirty="0">
                    <a:solidFill>
                      <a:schemeClr val="bg2">
                        <a:lumMod val="10000"/>
                      </a:schemeClr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estimates </a:t>
                </a:r>
                <a:r>
                  <a:rPr lang="en-US" sz="4000" b="1" dirty="0">
                    <a:solidFill>
                      <a:srgbClr val="00B0F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linear decision boundaries</a:t>
                </a:r>
                <a:r>
                  <a:rPr lang="en-US" sz="4000" b="1" dirty="0">
                    <a:solidFill>
                      <a:schemeClr val="bg2">
                        <a:lumMod val="10000"/>
                      </a:schemeClr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4000" dirty="0">
                    <a:solidFill>
                      <a:schemeClr val="bg2">
                        <a:lumMod val="1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</a:t>
                </a:r>
                <a:r>
                  <a:rPr lang="en-US" sz="4000" dirty="0">
                    <a:solidFill>
                      <a:schemeClr val="bg2">
                        <a:lumMod val="10000"/>
                      </a:schemeClr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 classification problems. </a:t>
                </a:r>
                <a:r>
                  <a:rPr lang="en-US" sz="4000" dirty="0">
                    <a:solidFill>
                      <a:schemeClr val="bg2">
                        <a:lumMod val="10000"/>
                      </a:schemeClr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Wingdings" pitchFamily="2" charset="2"/>
                  </a:rPr>
                  <a:t> T</a:t>
                </a:r>
                <a:r>
                  <a:rPr lang="en-US" sz="4000" dirty="0">
                    <a:solidFill>
                      <a:schemeClr val="bg2">
                        <a:lumMod val="10000"/>
                      </a:schemeClr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he </a:t>
                </a:r>
                <a:r>
                  <a:rPr lang="en-US" sz="4000" b="1" dirty="0">
                    <a:solidFill>
                      <a:srgbClr val="00B0F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basis</a:t>
                </a:r>
                <a:r>
                  <a:rPr lang="en-US" sz="4000" dirty="0">
                    <a:solidFill>
                      <a:schemeClr val="bg2">
                        <a:lumMod val="1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4000" dirty="0">
                    <a:solidFill>
                      <a:schemeClr val="bg2">
                        <a:lumMod val="10000"/>
                      </a:schemeClr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for support vector classifiers.</a:t>
                </a:r>
              </a:p>
              <a:p>
                <a:pPr marL="2124075" indent="-1033463" algn="just"/>
                <a:r>
                  <a:rPr lang="en-US" sz="4000" dirty="0">
                    <a:solidFill>
                      <a:schemeClr val="bg2">
                        <a:lumMod val="10000"/>
                      </a:schemeClr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Let us take a look at the following artificially generated dataset.</a:t>
                </a:r>
                <a:r>
                  <a:rPr lang="en-US" sz="4000" dirty="0">
                    <a:solidFill>
                      <a:schemeClr val="bg2">
                        <a:lumMod val="1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4000" dirty="0">
                    <a:solidFill>
                      <a:schemeClr val="bg2">
                        <a:lumMod val="10000"/>
                      </a:schemeClr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 dataset contains two predictors,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4000" dirty="0">
                    <a:solidFill>
                      <a:schemeClr val="bg2">
                        <a:lumMod val="10000"/>
                      </a:schemeClr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40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4000" dirty="0">
                    <a:solidFill>
                      <a:schemeClr val="bg2">
                        <a:lumMod val="10000"/>
                      </a:schemeClr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and observations</a:t>
                </a:r>
                <a:r>
                  <a:rPr lang="en-US" sz="4000" dirty="0">
                    <a:solidFill>
                      <a:schemeClr val="bg2">
                        <a:lumMod val="1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4000" dirty="0">
                    <a:solidFill>
                      <a:schemeClr val="bg2">
                        <a:lumMod val="10000"/>
                      </a:schemeClr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come from two classes (blue circles and orange triangles).</a:t>
                </a:r>
              </a:p>
              <a:p>
                <a:pPr marL="3327400" lvl="2" indent="-1033463" algn="just">
                  <a:spcBef>
                    <a:spcPts val="1500"/>
                  </a:spcBef>
                  <a:buFont typeface="Courier New" panose="02070309020205020404" pitchFamily="49" charset="0"/>
                  <a:buChar char="o"/>
                </a:pPr>
                <a:r>
                  <a:rPr lang="en-US" sz="4000" dirty="0">
                    <a:solidFill>
                      <a:schemeClr val="bg2">
                        <a:lumMod val="10000"/>
                      </a:schemeClr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 two classes are </a:t>
                </a:r>
                <a:r>
                  <a:rPr lang="en-US" sz="4000" b="1" dirty="0">
                    <a:solidFill>
                      <a:srgbClr val="00B0F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well separated</a:t>
                </a:r>
                <a:r>
                  <a:rPr lang="en-US" sz="4000" dirty="0">
                    <a:solidFill>
                      <a:schemeClr val="bg2">
                        <a:lumMod val="10000"/>
                      </a:schemeClr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and a </a:t>
                </a:r>
                <a:r>
                  <a:rPr lang="en-US" sz="4000" b="1" dirty="0">
                    <a:solidFill>
                      <a:srgbClr val="00B0F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straight line </a:t>
                </a:r>
                <a:r>
                  <a:rPr lang="en-US" sz="4000" dirty="0">
                    <a:solidFill>
                      <a:schemeClr val="bg2">
                        <a:lumMod val="10000"/>
                      </a:schemeClr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can be used</a:t>
                </a:r>
                <a:r>
                  <a:rPr lang="en-US" sz="4000" dirty="0">
                    <a:solidFill>
                      <a:schemeClr val="bg2">
                        <a:lumMod val="1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4000" dirty="0">
                    <a:solidFill>
                      <a:schemeClr val="bg2">
                        <a:lumMod val="10000"/>
                      </a:schemeClr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for classification.</a:t>
                </a:r>
              </a:p>
              <a:p>
                <a:pPr marL="3327400" lvl="2" indent="-1033463" algn="just">
                  <a:spcBef>
                    <a:spcPts val="1500"/>
                  </a:spcBef>
                  <a:buFont typeface="Courier New" panose="02070309020205020404" pitchFamily="49" charset="0"/>
                  <a:buChar char="o"/>
                </a:pPr>
                <a:r>
                  <a:rPr lang="en-US" sz="4000" dirty="0">
                    <a:solidFill>
                      <a:schemeClr val="bg2">
                        <a:lumMod val="10000"/>
                      </a:schemeClr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This situation is called </a:t>
                </a:r>
                <a:r>
                  <a:rPr lang="en-US" sz="4000" b="1" dirty="0">
                    <a:solidFill>
                      <a:srgbClr val="00B0F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linearly separable</a:t>
                </a:r>
                <a:r>
                  <a:rPr lang="en-US" sz="4000" dirty="0">
                    <a:solidFill>
                      <a:schemeClr val="bg2">
                        <a:lumMod val="10000"/>
                      </a:schemeClr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ampungan Konten 14">
                <a:extLst>
                  <a:ext uri="{FF2B5EF4-FFF2-40B4-BE49-F238E27FC236}">
                    <a16:creationId xmlns:a16="http://schemas.microsoft.com/office/drawing/2014/main" id="{FC0F9715-3361-3A3E-A4CD-86B7212916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466043" y="2557980"/>
                <a:ext cx="13338448" cy="11158019"/>
              </a:xfrm>
              <a:blipFill>
                <a:blip r:embed="rId2"/>
                <a:stretch>
                  <a:fillRect t="-3279" r="-1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5" descr="A picture containing screenshot, diagram, plot, line&#10;&#10;Description automatically generated">
            <a:extLst>
              <a:ext uri="{FF2B5EF4-FFF2-40B4-BE49-F238E27FC236}">
                <a16:creationId xmlns:a16="http://schemas.microsoft.com/office/drawing/2014/main" id="{8A55B4B6-0B51-13ED-87DB-32FE6EECD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7317" y="3237479"/>
            <a:ext cx="8486813" cy="724104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F5816-5501-1ED6-DBF6-7F178D6B68FF}"/>
              </a:ext>
            </a:extLst>
          </p:cNvPr>
          <p:cNvSpPr>
            <a:spLocks noGrp="1"/>
          </p:cNvSpPr>
          <p:nvPr/>
        </p:nvSpPr>
        <p:spPr>
          <a:xfrm>
            <a:off x="4240017" y="1583135"/>
            <a:ext cx="19125080" cy="1115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tabLst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r>
              <a:rPr lang="en-US" sz="4400" b="0" cap="none" dirty="0">
                <a:solidFill>
                  <a:srgbClr val="000000"/>
                </a:solidFill>
                <a:latin typeface="+mj-lt"/>
              </a:rPr>
              <a:t>Separating Hyperplane</a:t>
            </a:r>
          </a:p>
        </p:txBody>
      </p:sp>
    </p:spTree>
    <p:extLst>
      <p:ext uri="{BB962C8B-B14F-4D97-AF65-F5344CB8AC3E}">
        <p14:creationId xmlns:p14="http://schemas.microsoft.com/office/powerpoint/2010/main" val="66993294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Maximal Margin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ampungan Konten 14">
                <a:extLst>
                  <a:ext uri="{FF2B5EF4-FFF2-40B4-BE49-F238E27FC236}">
                    <a16:creationId xmlns:a16="http://schemas.microsoft.com/office/drawing/2014/main" id="{FC0F9715-3361-3A3E-A4CD-86B721291623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466043" y="2557980"/>
                <a:ext cx="22954396" cy="11158019"/>
              </a:xfrm>
            </p:spPr>
            <p:txBody>
              <a:bodyPr>
                <a:normAutofit/>
              </a:bodyPr>
              <a:lstStyle/>
              <a:p>
                <a:pPr marL="3097213" indent="-1470025" algn="just"/>
                <a:r>
                  <a:rPr lang="en-US" sz="4000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Formally, in a linearly separable case, there exists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4000" b="0" i="1" smtClean="0"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0</m:t>
                        </m:r>
                      </m:sub>
                    </m:sSub>
                    <m:r>
                      <a:rPr lang="en-US" sz="4000" b="0" i="1" smtClean="0"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,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,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4000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such that the line</a:t>
                </a:r>
              </a:p>
              <a:p>
                <a:pPr marL="3097213" indent="-1470025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effectLst/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effectLst/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4000" b="0" i="1" smtClean="0">
                              <a:effectLst/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4000" b="0" i="1" smtClean="0">
                          <a:effectLst/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=0</m:t>
                      </m:r>
                    </m:oMath>
                  </m:oMathPara>
                </a14:m>
                <a:endParaRPr lang="en-US" sz="4000" dirty="0"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3097213" indent="58738" algn="just">
                  <a:buNone/>
                </a:pPr>
                <a:r>
                  <a:rPr lang="en-US" sz="4000" b="1" dirty="0">
                    <a:solidFill>
                      <a:srgbClr val="00B0F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perfectly separate </a:t>
                </a:r>
                <a:r>
                  <a:rPr lang="en-US" sz="4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 two classes. </a:t>
                </a:r>
              </a:p>
              <a:p>
                <a:pPr marL="3097213" indent="-1470025" algn="just"/>
                <a:r>
                  <a:rPr lang="en-US" sz="4000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If we code the response as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𝑌</m:t>
                    </m:r>
                    <m:r>
                      <a:rPr lang="en-US" sz="4000" b="0" i="1" smtClean="0"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4000" b="0" i="1" smtClean="0"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−1,1</m:t>
                        </m:r>
                      </m:e>
                    </m:d>
                  </m:oMath>
                </a14:m>
                <a:r>
                  <a:rPr lang="en-US" sz="4000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for the two classes, then for a data point with predictor values </a:t>
                </a:r>
                <a14:m>
                  <m:oMath xmlns:m="http://schemas.openxmlformats.org/officeDocument/2006/math">
                    <m:r>
                      <a:rPr lang="en-US" sz="4000" b="0" i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</m:t>
                        </m:r>
                        <m:r>
                          <a:rPr lang="en-US" sz="40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,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)</m:t>
                    </m:r>
                  </m:oMath>
                </a14:m>
                <a:r>
                  <a:rPr lang="en-US" sz="4000" dirty="0"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we have the </a:t>
                </a:r>
                <a:r>
                  <a:rPr lang="en-US" sz="4000" b="1" dirty="0">
                    <a:solidFill>
                      <a:srgbClr val="00B0F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relation</a:t>
                </a:r>
              </a:p>
              <a:p>
                <a:pPr marL="3097213" indent="-1470025" algn="just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𝑌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=−1</m:t>
                      </m:r>
                      <m:r>
                        <a:rPr lang="en-US" sz="40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if</m:t>
                      </m:r>
                      <m:r>
                        <a:rPr lang="en-US" sz="40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&lt;0</m:t>
                      </m:r>
                    </m:oMath>
                  </m:oMathPara>
                </a14:m>
                <a:endParaRPr lang="en-US" sz="40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 marL="3097213" indent="-1470025" algn="just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𝑌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+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</m:t>
                      </m:r>
                      <m:r>
                        <a:rPr lang="en-US" sz="400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otherwise</m:t>
                      </m:r>
                      <m:r>
                        <a:rPr lang="en-US" sz="4000" b="0" i="0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.</m:t>
                      </m:r>
                    </m:oMath>
                  </m:oMathPara>
                </a14:m>
                <a:endParaRPr lang="en-US" sz="4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3097213" indent="-1470025" algn="just"/>
                <a:r>
                  <a:rPr lang="en-US" sz="4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In other words, with </a:t>
                </a:r>
                <a:r>
                  <a:rPr lang="en-US" sz="4000" b="1" i="1" dirty="0">
                    <a:solidFill>
                      <a:srgbClr val="00B0F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</a:t>
                </a:r>
                <a:r>
                  <a:rPr lang="en-US" sz="4000" b="1" dirty="0">
                    <a:solidFill>
                      <a:srgbClr val="00B0F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predictors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</m:t>
                        </m:r>
                        <m:r>
                          <a:rPr lang="en-US" sz="40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,…,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we will use a linear combination of the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0</m:t>
                        </m:r>
                      </m:sub>
                    </m:sSub>
                    <m:r>
                      <a:rPr lang="en-US" sz="4000" i="1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+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</m:t>
                        </m:r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+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…+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𝑖𝑝</m:t>
                        </m:r>
                      </m:sub>
                    </m:sSub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4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 </a:t>
                </a:r>
              </a:p>
              <a:p>
                <a:pPr marL="3097213" indent="-1470025" algn="just"/>
                <a:r>
                  <a:rPr lang="en-US" sz="4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This is called a </a:t>
                </a:r>
                <a:r>
                  <a:rPr lang="en-US" sz="4000" b="1" dirty="0">
                    <a:solidFill>
                      <a:srgbClr val="00B0F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hyperplane</a:t>
                </a:r>
                <a:r>
                  <a:rPr lang="en-US" sz="4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thus the name </a:t>
                </a:r>
                <a:r>
                  <a:rPr lang="en-US" sz="4000" b="1" dirty="0">
                    <a:solidFill>
                      <a:srgbClr val="00B0F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separating hyperplane</a:t>
                </a:r>
                <a:r>
                  <a:rPr lang="en-US" sz="4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5" name="Tampungan Konten 14">
                <a:extLst>
                  <a:ext uri="{FF2B5EF4-FFF2-40B4-BE49-F238E27FC236}">
                    <a16:creationId xmlns:a16="http://schemas.microsoft.com/office/drawing/2014/main" id="{FC0F9715-3361-3A3E-A4CD-86B7212916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466043" y="2557980"/>
                <a:ext cx="22954396" cy="11158019"/>
              </a:xfrm>
              <a:blipFill>
                <a:blip r:embed="rId2"/>
                <a:stretch>
                  <a:fillRect t="-3224" r="-1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0C68E-786C-9D38-2A7F-7C194DAE534C}"/>
              </a:ext>
            </a:extLst>
          </p:cNvPr>
          <p:cNvSpPr>
            <a:spLocks noGrp="1"/>
          </p:cNvSpPr>
          <p:nvPr/>
        </p:nvSpPr>
        <p:spPr>
          <a:xfrm>
            <a:off x="4240017" y="1583135"/>
            <a:ext cx="19125080" cy="1115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tabLst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r>
              <a:rPr lang="en-US" sz="4400" b="0" cap="none" dirty="0">
                <a:solidFill>
                  <a:srgbClr val="000000"/>
                </a:solidFill>
                <a:latin typeface="+mj-lt"/>
              </a:rPr>
              <a:t>Separating Hyperplane</a:t>
            </a:r>
          </a:p>
        </p:txBody>
      </p:sp>
    </p:spTree>
    <p:extLst>
      <p:ext uri="{BB962C8B-B14F-4D97-AF65-F5344CB8AC3E}">
        <p14:creationId xmlns:p14="http://schemas.microsoft.com/office/powerpoint/2010/main" val="110235945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Maximal Margin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C631B84A-6194-E359-AB3B-EDE870D960D8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2614616" y="3169246"/>
                <a:ext cx="20983568" cy="973725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lc="http://schemas.openxmlformats.org/drawingml/2006/lockedCanvas" val="1"/>
                </a:ext>
              </a:extLst>
            </p:spPr>
            <p:txBody>
              <a:bodyPr lIns="50800" tIns="50800" rIns="50800" bIns="50800">
                <a:noAutofit/>
              </a:bodyPr>
              <a:lstStyle>
                <a:lvl1pPr marL="266700" marR="0" indent="-266700" algn="l" defTabSz="2438338" rtl="0" eaLnBrk="1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kumimoji="0" lang="en-US" sz="2600" b="0" i="0" u="none" strike="noStrike" cap="none" spc="0" normalizeH="0" baseline="0">
                    <a:ln>
                      <a:noFill/>
                    </a:ln>
                    <a:solidFill>
                      <a:srgbClr val="212121"/>
                    </a:solidFill>
                    <a:effectLst/>
                    <a:uFillTx/>
                    <a:latin typeface="Open Sans Light"/>
                    <a:ea typeface="Open Sans Light"/>
                    <a:cs typeface="Open Sans Light"/>
                    <a:sym typeface="Helvetica Neue"/>
                  </a:defRPr>
                </a:lvl1pPr>
                <a:lvl2pPr marL="890588" marR="0" indent="-280988" algn="l" defTabSz="2438338" rtl="0" eaLnBrk="1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kumimoji="0" lang="en-US" sz="2600" b="0" i="0" u="none" strike="noStrike" cap="none" spc="0" normalizeH="0" baseline="0">
                    <a:ln>
                      <a:noFill/>
                    </a:ln>
                    <a:solidFill>
                      <a:srgbClr val="212121"/>
                    </a:solidFill>
                    <a:effectLst/>
                    <a:uFillTx/>
                    <a:latin typeface="Open Sans Light"/>
                    <a:ea typeface="Open Sans Light"/>
                    <a:cs typeface="Open Sans Light"/>
                    <a:sym typeface="Helvetica Neue"/>
                  </a:defRPr>
                </a:lvl2pPr>
                <a:lvl3pPr marL="1470025" marR="0" indent="-250825" algn="l" defTabSz="2438338" rtl="0" eaLnBrk="1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kumimoji="0" lang="en-US" sz="2600" b="0" i="0" u="none" strike="noStrike" cap="none" spc="0" normalizeH="0" baseline="0">
                    <a:ln>
                      <a:noFill/>
                    </a:ln>
                    <a:solidFill>
                      <a:srgbClr val="212121"/>
                    </a:solidFill>
                    <a:effectLst/>
                    <a:uFillTx/>
                    <a:latin typeface="Open Sans Light"/>
                    <a:ea typeface="Open Sans Light"/>
                    <a:cs typeface="Open Sans Light"/>
                    <a:sym typeface="Helvetica Neue"/>
                  </a:defRPr>
                </a:lvl3pPr>
                <a:lvl4pPr marL="2138363" marR="0" indent="-309563" algn="l" defTabSz="2438338" rtl="0" eaLnBrk="1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kumimoji="0" lang="en-US" sz="2600" b="0" i="0" u="none" strike="noStrike" cap="none" spc="0" normalizeH="0" baseline="0">
                    <a:ln>
                      <a:noFill/>
                    </a:ln>
                    <a:solidFill>
                      <a:srgbClr val="212121"/>
                    </a:solidFill>
                    <a:effectLst/>
                    <a:uFillTx/>
                    <a:latin typeface="Open Sans Light"/>
                    <a:ea typeface="Open Sans Light"/>
                    <a:cs typeface="Open Sans Light"/>
                    <a:sym typeface="Helvetica Neue"/>
                  </a:defRPr>
                </a:lvl4pPr>
                <a:lvl5pPr marL="2717800" marR="0" indent="-279400" algn="l" defTabSz="2438338" rtl="0" eaLnBrk="1" latinLnBrk="0" hangingPunct="1">
                  <a:lnSpc>
                    <a:spcPct val="10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kumimoji="0" lang="en-US" sz="2600" b="0" i="0" u="none" strike="noStrike" cap="none" spc="0" normalizeH="0" baseline="0">
                    <a:ln>
                      <a:noFill/>
                    </a:ln>
                    <a:solidFill>
                      <a:srgbClr val="212121"/>
                    </a:solidFill>
                    <a:effectLst/>
                    <a:uFillTx/>
                    <a:latin typeface="Open Sans Light"/>
                    <a:ea typeface="Open Sans Light"/>
                    <a:cs typeface="Open Sans Light"/>
                    <a:sym typeface="Helvetica Neue"/>
                  </a:defRPr>
                </a:lvl5pPr>
                <a:lvl6pPr marL="3657600" marR="0" indent="-609600" algn="l" defTabSz="2438338" rtl="0" eaLnBrk="1" latinLnBrk="0" hangingPunct="1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4267200" marR="0" indent="-609600" algn="l" defTabSz="2438338" rtl="0" eaLnBrk="1" latinLnBrk="0" hangingPunct="1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4876800" marR="0" indent="-609600" algn="l" defTabSz="2438338" rtl="0" eaLnBrk="1" latinLnBrk="0" hangingPunct="1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5486400" marR="0" indent="-609600" algn="l" defTabSz="2438338" rtl="0" eaLnBrk="1" latinLnBrk="0" hangingPunct="1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marL="573088" indent="-573088" algn="just">
                  <a:lnSpc>
                    <a:spcPct val="150000"/>
                  </a:lnSpc>
                </a:pPr>
                <a:r>
                  <a:rPr lang="en-US" sz="4400" dirty="0">
                    <a:solidFill>
                      <a:srgbClr val="0000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One crucial property of a </a:t>
                </a:r>
                <a:r>
                  <a:rPr lang="en-US" sz="4400" b="1" dirty="0">
                    <a:solidFill>
                      <a:srgbClr val="00B0F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separating hyperplane </a:t>
                </a:r>
                <a:r>
                  <a:rPr lang="en-US" sz="4400" dirty="0">
                    <a:solidFill>
                      <a:srgbClr val="0000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is that</a:t>
                </a:r>
              </a:p>
              <a:p>
                <a:pPr marL="614363" indent="0" algn="just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𝑌</m:t>
                          </m:r>
                        </m:e>
                        <m:sub>
                          <m:r>
                            <a:rPr lang="en-US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4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𝑖</m:t>
                              </m:r>
                              <m:r>
                                <a:rPr lang="en-US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+</m:t>
                          </m:r>
                          <m:r>
                            <a:rPr lang="en-US" sz="4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…+</m:t>
                          </m:r>
                          <m:sSub>
                            <m:sSubPr>
                              <m:ctrlPr>
                                <a:rPr lang="en-US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𝑖𝑝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" panose="020B0606030504020204" pitchFamily="34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sz="4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&gt;0,  </m:t>
                      </m:r>
                      <m:r>
                        <a:rPr lang="en-US" sz="4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𝑖</m:t>
                      </m:r>
                      <m:r>
                        <a:rPr lang="en-US" sz="4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=1,…,</m:t>
                      </m:r>
                      <m:r>
                        <a:rPr lang="en-US" sz="4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𝑛</m:t>
                      </m:r>
                    </m:oMath>
                  </m:oMathPara>
                </a14:m>
                <a:endParaRPr lang="en-US" sz="4400" dirty="0"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614363" indent="-533400" algn="just">
                  <a:lnSpc>
                    <a:spcPct val="150000"/>
                  </a:lnSpc>
                </a:pPr>
                <a:r>
                  <a:rPr lang="en-US" sz="4400" dirty="0">
                    <a:solidFill>
                      <a:srgbClr val="0000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When such a separating hyperplane exists, we can construc</a:t>
                </a:r>
                <a:r>
                  <a:rPr lang="en-US" sz="4400" dirty="0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 a natural classifier: for a new observation </a:t>
                </a:r>
                <a14:m>
                  <m:oMath xmlns:m="http://schemas.openxmlformats.org/officeDocument/2006/math">
                    <m:r>
                      <a:rPr lang="en-US" sz="4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𝒙</m:t>
                    </m:r>
                    <m:r>
                      <a:rPr lang="en-US" sz="4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d>
                      <m:dPr>
                        <m:ctrlPr>
                          <a:rPr lang="en-US" sz="4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4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sz="4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4400" b="1" dirty="0">
                    <a:solidFill>
                      <a:srgbClr val="0000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</a:t>
                </a:r>
                <a:r>
                  <a:rPr lang="en-US" sz="4400" dirty="0">
                    <a:solidFill>
                      <a:srgbClr val="0000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 </a:t>
                </a:r>
                <a:r>
                  <a:rPr lang="en-US" sz="4400" b="1" dirty="0">
                    <a:solidFill>
                      <a:srgbClr val="00B0F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predicted class </a:t>
                </a:r>
                <a:r>
                  <a:rPr lang="en-US" sz="4400" dirty="0">
                    <a:solidFill>
                      <a:srgbClr val="0000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is</a:t>
                </a:r>
              </a:p>
              <a:p>
                <a:pPr marL="614363" indent="0" algn="just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40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accPr>
                        <m:e>
                          <m:r>
                            <a:rPr lang="en-US" sz="44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𝑌</m:t>
                          </m:r>
                        </m:e>
                      </m:acc>
                      <m:r>
                        <a:rPr lang="en-US" sz="44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US" sz="44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𝑠𝑖𝑔𝑛</m:t>
                      </m:r>
                      <m:d>
                        <m:dPr>
                          <m:ctrlPr>
                            <a:rPr lang="en-US" sz="44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" panose="020B0606030504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" panose="020B0606030504020204" pitchFamily="34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sz="44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.</m:t>
                      </m:r>
                    </m:oMath>
                  </m:oMathPara>
                </a14:m>
                <a:endParaRPr lang="en-US" sz="440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654050" indent="-573088" algn="just">
                  <a:lnSpc>
                    <a:spcPct val="150000"/>
                  </a:lnSpc>
                </a:pPr>
                <a:r>
                  <a:rPr lang="en-US" sz="4400" dirty="0">
                    <a:solidFill>
                      <a:srgbClr val="000000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In </a:t>
                </a:r>
                <a:r>
                  <a:rPr lang="en-US" sz="4400" dirty="0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other words, a test observation is assigned a class depending on </a:t>
                </a:r>
                <a:r>
                  <a:rPr lang="en-US" sz="4400" b="1" dirty="0">
                    <a:solidFill>
                      <a:srgbClr val="00B0F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which side</a:t>
                </a:r>
                <a:r>
                  <a:rPr lang="en-US" sz="4400" dirty="0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of the hyperplane it is located.</a:t>
                </a:r>
                <a:endParaRPr lang="en-US" sz="440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592138" indent="-592138" algn="just">
                  <a:lnSpc>
                    <a:spcPct val="150000"/>
                  </a:lnSpc>
                </a:pPr>
                <a:endParaRPr lang="en-US" sz="440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C631B84A-6194-E359-AB3B-EDE870D96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616" y="3169246"/>
                <a:ext cx="20983568" cy="9737251"/>
              </a:xfrm>
              <a:prstGeom prst="rect">
                <a:avLst/>
              </a:prstGeom>
              <a:blipFill>
                <a:blip r:embed="rId2"/>
                <a:stretch>
                  <a:fillRect l="-2005" t="-1753" r="-136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7313600-4A96-69A0-EDBD-53254606AF0B}"/>
              </a:ext>
            </a:extLst>
          </p:cNvPr>
          <p:cNvSpPr>
            <a:spLocks noGrp="1"/>
          </p:cNvSpPr>
          <p:nvPr/>
        </p:nvSpPr>
        <p:spPr>
          <a:xfrm>
            <a:off x="4240017" y="1583135"/>
            <a:ext cx="19125080" cy="1115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tabLst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r>
              <a:rPr lang="en-US" sz="4400" b="0" cap="none" dirty="0">
                <a:solidFill>
                  <a:srgbClr val="000000"/>
                </a:solidFill>
                <a:latin typeface="+mj-lt"/>
              </a:rPr>
              <a:t>Separating Hyperplane</a:t>
            </a:r>
          </a:p>
        </p:txBody>
      </p:sp>
    </p:spTree>
    <p:extLst>
      <p:ext uri="{BB962C8B-B14F-4D97-AF65-F5344CB8AC3E}">
        <p14:creationId xmlns:p14="http://schemas.microsoft.com/office/powerpoint/2010/main" val="98486238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Custom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BINUS Learning Object Slide Template 2023  -  Read-Only" id="{0B9ADDDE-C7FD-42D8-83B7-6621693F3C5D}" vid="{472DF894-1FEC-4319-A5F3-1F8BDBEC1F3D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2023</Template>
  <TotalTime>3671</TotalTime>
  <Words>2087</Words>
  <Application>Microsoft Office PowerPoint</Application>
  <PresentationFormat>Custom</PresentationFormat>
  <Paragraphs>173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Cambria Math</vt:lpstr>
      <vt:lpstr>OCRB</vt:lpstr>
      <vt:lpstr>Courier New</vt:lpstr>
      <vt:lpstr>Open Sans Semibold</vt:lpstr>
      <vt:lpstr>Open Sans ExtraBold</vt:lpstr>
      <vt:lpstr>Open Sans Light</vt:lpstr>
      <vt:lpstr>Open Sans</vt:lpstr>
      <vt:lpstr>21_BasicWhite</vt:lpstr>
      <vt:lpstr>Support Vector Machine</vt:lpstr>
      <vt:lpstr>Learning Outcome</vt:lpstr>
      <vt:lpstr>Outline</vt:lpstr>
      <vt:lpstr>Introduction</vt:lpstr>
      <vt:lpstr>Introduction</vt:lpstr>
      <vt:lpstr>Maximal Margin Classifier</vt:lpstr>
      <vt:lpstr>Maximal Margin Classifier</vt:lpstr>
      <vt:lpstr>Maximal Margin Classifier</vt:lpstr>
      <vt:lpstr>Maximal Margin Classifier</vt:lpstr>
      <vt:lpstr>Maximal Margin Classifier</vt:lpstr>
      <vt:lpstr>Maximal Margin Classifier</vt:lpstr>
      <vt:lpstr>Maximal Margin Classifier</vt:lpstr>
      <vt:lpstr>Maximal Margin Classifier</vt:lpstr>
      <vt:lpstr>Maximal Margin Classifier</vt:lpstr>
      <vt:lpstr>Support Vector Classifier</vt:lpstr>
      <vt:lpstr>Support Vector Classifier</vt:lpstr>
      <vt:lpstr>Support Vector Classifier</vt:lpstr>
      <vt:lpstr>Support Vector Classifier</vt:lpstr>
      <vt:lpstr>Support Vector Classifier</vt:lpstr>
      <vt:lpstr>Support Vector Classifier</vt:lpstr>
      <vt:lpstr>Support Vector Machine</vt:lpstr>
      <vt:lpstr>Support Vector Machine</vt:lpstr>
      <vt:lpstr>Support Vector Machine</vt:lpstr>
      <vt:lpstr>Support Vector Machine</vt:lpstr>
      <vt:lpstr>Support Vector Machine</vt:lpstr>
      <vt:lpstr>Exercise</vt:lpstr>
      <vt:lpstr>Exercise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PowerPoint</dc:title>
  <dc:creator>Felix Indra Kurniadi</dc:creator>
  <cp:lastModifiedBy>Felix Indra</cp:lastModifiedBy>
  <cp:revision>133</cp:revision>
  <dcterms:created xsi:type="dcterms:W3CDTF">2023-10-15T02:42:15Z</dcterms:created>
  <dcterms:modified xsi:type="dcterms:W3CDTF">2023-12-15T07:48:50Z</dcterms:modified>
</cp:coreProperties>
</file>